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325" r:id="rId4"/>
    <p:sldId id="258" r:id="rId5"/>
    <p:sldId id="259" r:id="rId6"/>
    <p:sldId id="260" r:id="rId7"/>
    <p:sldId id="261" r:id="rId8"/>
    <p:sldId id="262" r:id="rId9"/>
    <p:sldId id="328" r:id="rId10"/>
    <p:sldId id="330" r:id="rId11"/>
    <p:sldId id="329" r:id="rId12"/>
    <p:sldId id="326" r:id="rId13"/>
    <p:sldId id="263" r:id="rId14"/>
    <p:sldId id="264" r:id="rId15"/>
    <p:sldId id="265" r:id="rId16"/>
    <p:sldId id="331" r:id="rId17"/>
    <p:sldId id="333" r:id="rId18"/>
    <p:sldId id="327" r:id="rId19"/>
    <p:sldId id="332" r:id="rId20"/>
    <p:sldId id="299" r:id="rId21"/>
    <p:sldId id="300" r:id="rId22"/>
    <p:sldId id="266" r:id="rId23"/>
    <p:sldId id="267" r:id="rId24"/>
    <p:sldId id="268" r:id="rId25"/>
    <p:sldId id="269" r:id="rId26"/>
    <p:sldId id="270" r:id="rId27"/>
    <p:sldId id="271" r:id="rId28"/>
    <p:sldId id="298" r:id="rId29"/>
    <p:sldId id="272" r:id="rId30"/>
    <p:sldId id="273" r:id="rId31"/>
    <p:sldId id="274" r:id="rId32"/>
    <p:sldId id="296" r:id="rId33"/>
    <p:sldId id="301" r:id="rId34"/>
    <p:sldId id="275" r:id="rId35"/>
    <p:sldId id="276" r:id="rId36"/>
    <p:sldId id="277" r:id="rId37"/>
    <p:sldId id="334" r:id="rId38"/>
    <p:sldId id="335" r:id="rId39"/>
    <p:sldId id="297" r:id="rId40"/>
    <p:sldId id="302" r:id="rId41"/>
    <p:sldId id="278" r:id="rId42"/>
    <p:sldId id="303"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320" r:id="rId59"/>
    <p:sldId id="305" r:id="rId60"/>
    <p:sldId id="306" r:id="rId61"/>
    <p:sldId id="307" r:id="rId62"/>
    <p:sldId id="308" r:id="rId63"/>
    <p:sldId id="321" r:id="rId64"/>
    <p:sldId id="309" r:id="rId65"/>
    <p:sldId id="310" r:id="rId66"/>
    <p:sldId id="311" r:id="rId67"/>
    <p:sldId id="312" r:id="rId68"/>
    <p:sldId id="313" r:id="rId69"/>
    <p:sldId id="314" r:id="rId70"/>
    <p:sldId id="315" r:id="rId71"/>
    <p:sldId id="316" r:id="rId72"/>
    <p:sldId id="317" r:id="rId73"/>
    <p:sldId id="318" r:id="rId74"/>
    <p:sldId id="319" r:id="rId75"/>
    <p:sldId id="322" r:id="rId76"/>
    <p:sldId id="324" r:id="rId77"/>
    <p:sldId id="323" r:id="rId7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4"/>
    <p:restoredTop sz="91360"/>
  </p:normalViewPr>
  <p:slideViewPr>
    <p:cSldViewPr snapToGrid="0" snapToObjects="1">
      <p:cViewPr>
        <p:scale>
          <a:sx n="72" d="100"/>
          <a:sy n="72" d="100"/>
        </p:scale>
        <p:origin x="87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6528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Initially trained on parallel sentences that translate each other, the model learns a representation of each word as a real-valued vector and internal parameter matrices so as to optimize translation quality. The trained network can then translate new sentences. Each arrow represents a computation unit of a matrix multiplication followed by a nonlinear transformation; the small vectors shown in the illustration might really be 1000-dimensional. The recurrent network first encodes the meaning of the source sentence (left side, blue). It maintains an internal state representing a partial sentence, which is updated after each new word is read (horizontal arrows). Having the upper network layers [mapped to by additional (upper vertical) computation arrows] makes this a deep recurrent network. Adding depth improves the ability of the model to learn, generalize, and remember. Once the end of the sentence (denoted by &lt;EOS&gt;) is reached (middle, dark blue), the network additionally starts to produce a word of translated output at each step from its internal state (using a multiclass logistic regression–style model). During translation generation (right side, green), the last generated word is fed in as the input at each step. From the stored hidden state and this input, the model calculates the next word of the translation. This process repeats until &lt;EOS&gt; is generated.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338425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13935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4098025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In Turing’s game, there are three participants: two people and a computer. One of the people is a contestant who plays the role of an interrogator. To win, the interrogator must determine which of the other two participants is the machine by asking a series of questions via a teletype. The task of the machine is to fool the interrogator into believing it is a person by responding as a person would to the interrogator’s questions. The task of the second human participant is to convince the interrogator that the other participant is the machine and that she is human.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In Turing’s game, there are three participants: two people and a computer. One of the people is a contestant who plays the role of an interrogator. To win, the interrogator must determine which of the other two participants is the machine by asking a series of questions via a teletype. The task of the machine is to fool the interrogator into believing it is a person by responding as a person would to the interrogator’s questions. The task of the second human participant is to convince the interrogator that the other participant is the machine and that she is human.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noRot="1" noChangeAspect="1"/>
          </p:cNvSpPr>
          <p:nvPr>
            <p:ph type="sldImg"/>
          </p:nvPr>
        </p:nvSpPr>
        <p:spPr>
          <a:prstGeom prst="rect">
            <a:avLst/>
          </a:prstGeom>
        </p:spPr>
        <p:txBody>
          <a:bodyPr/>
          <a:lstStyle/>
          <a:p>
            <a:endParaRPr/>
          </a:p>
        </p:txBody>
      </p:sp>
      <p:sp>
        <p:nvSpPr>
          <p:cNvPr id="317" name="Shape 317"/>
          <p:cNvSpPr>
            <a:spLocks noGrp="1"/>
          </p:cNvSpPr>
          <p:nvPr>
            <p:ph type="body" sz="quarter" idx="1"/>
          </p:nvPr>
        </p:nvSpPr>
        <p:spPr>
          <a:prstGeom prst="rect">
            <a:avLst/>
          </a:prstGeom>
        </p:spPr>
        <p:txBody>
          <a:bodyPr/>
          <a:lstStyle/>
          <a:p>
            <a:r>
              <a:t>In Turing’s game, there are three participants: two people and a computer. One of the people is a contestant who plays the role of an interrogator. To win, the interrogator must determine which of the other two participants is the machine by asking a series of questions via a teletype. The task of the machine is to fool the interrogator into believing it is a person by responding as a person would to the interrogator’s questions. The task of the second human participant is to convince the interrogator that the other participant is the machine and that she is human.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r>
              <a:t>In Turing’s game, there are three participants: two people and a computer. One of the people is a contestant who plays the role of an interrogator. To win, the interrogator must determine which of the other two participants is the machine by asking a series of questions via a teletype. The task of the machine is to fool the interrogator into believing it is a person by responding as a person would to the interrogator’s questions. The task of the second human participant is to convince the interrogator that the other participant is the machine and that she is human.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p>
            <a:r>
              <a:t>In Turing’s game, there are three participants: two people and a computer. One of the people is a contestant who plays the role of an interrogator. To win, the interrogator must determine which of the other two participants is the machine by asking a series of questions via a teletype. The task of the machine is to fool the interrogator into believing it is a person by responding as a person would to the interrogator’s questions. The task of the second human participant is to convince the interrogator that the other participant is the machine and that she is human.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gse.upenn.edu/academics/faculty-directory/flores" TargetMode="External"/><Relationship Id="rId7" Type="http://schemas.openxmlformats.org/officeDocument/2006/relationships/hyperlink" Target="https://www.norma-mendoza-denton.com/" TargetMode="External"/><Relationship Id="rId2" Type="http://schemas.openxmlformats.org/officeDocument/2006/relationships/hyperlink" Target="https://maps.bu.edu/?id=647#!m/528363?ct/" TargetMode="External"/><Relationship Id="rId1" Type="http://schemas.openxmlformats.org/officeDocument/2006/relationships/slideLayout" Target="../slideLayouts/slideLayout6.xml"/><Relationship Id="rId6" Type="http://schemas.openxmlformats.org/officeDocument/2006/relationships/hyperlink" Target="https://www.imperial.ac.uk/people/l.specia" TargetMode="External"/><Relationship Id="rId5" Type="http://schemas.openxmlformats.org/officeDocument/2006/relationships/hyperlink" Target="https://najoungkim.github.io/" TargetMode="External"/><Relationship Id="rId4" Type="http://schemas.openxmlformats.org/officeDocument/2006/relationships/hyperlink" Target="https://tracyconner.academia.edu/"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youtu.be/ARJ8cAGm6JE" TargetMode="External"/><Relationship Id="rId1" Type="http://schemas.openxmlformats.org/officeDocument/2006/relationships/slideLayout" Target="../slideLayouts/slideLayout6.xml"/><Relationship Id="rId5" Type="http://schemas.openxmlformats.org/officeDocument/2006/relationships/image" Target="../media/image3.jpg"/><Relationship Id="rId4" Type="http://schemas.openxmlformats.org/officeDocument/2006/relationships/hyperlink" Target="https://www.youtube.com/watch?v=pU0X1_KTDgc"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e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image" Target="../media/image5.jpe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3.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bostonu.zoom.us/j/98138949567?pwd=M2dDWmtrR09tbGNGYmZjbTdCa2sxQT09" TargetMode="External"/><Relationship Id="rId2" Type="http://schemas.openxmlformats.org/officeDocument/2006/relationships/hyperlink" Target="https://piazza.com/bu/spring2022/cs505/info"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hyperlink" Target="mailto:kocyigit@bu.edu" TargetMode="External"/><Relationship Id="rId2" Type="http://schemas.openxmlformats.org/officeDocument/2006/relationships/hyperlink" Target="mailto:wijaya@bu.edu" TargetMode="External"/><Relationship Id="rId1" Type="http://schemas.openxmlformats.org/officeDocument/2006/relationships/slideLayout" Target="../slideLayouts/slideLayout6.xml"/><Relationship Id="rId4" Type="http://schemas.openxmlformats.org/officeDocument/2006/relationships/hyperlink" Target="mailto:akyurek@bu.edu)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methodmatters.blogspot.com/2017/11/using-word2vec-to-analyze-word.html" TargetMode="External"/><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pdf/1709.07809.pdf" TargetMode="External"/><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1709.07809.pdf" TargetMode="External"/><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web.stanford.edu/~jurafsky/slp3/" TargetMode="Externa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forms.gle/AYSHyQo5M2tdFLUu5" TargetMode="External"/><Relationship Id="rId2" Type="http://schemas.openxmlformats.org/officeDocument/2006/relationships/hyperlink" Target="https://forms.gle/ifktRCxa4BfEdDrH7"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638299"/>
            <a:ext cx="10464800" cy="6125135"/>
          </a:xfrm>
          <a:prstGeom prst="rect">
            <a:avLst/>
          </a:prstGeom>
        </p:spPr>
        <p:txBody>
          <a:bodyPr>
            <a:normAutofit fontScale="90000"/>
          </a:bodyPr>
          <a:lstStyle/>
          <a:p>
            <a:pPr defTabSz="514095">
              <a:defRPr sz="7040"/>
            </a:pPr>
            <a:r>
              <a:rPr dirty="0"/>
              <a:t>Introduction to </a:t>
            </a:r>
          </a:p>
          <a:p>
            <a:pPr defTabSz="514095">
              <a:defRPr sz="7040"/>
            </a:pPr>
            <a:r>
              <a:rPr dirty="0"/>
              <a:t>Natural Language Processing</a:t>
            </a:r>
            <a:br>
              <a:rPr lang="en-US" dirty="0"/>
            </a:br>
            <a:br>
              <a:rPr lang="en-US" dirty="0"/>
            </a:br>
            <a:r>
              <a:rPr lang="en-US" dirty="0"/>
              <a:t>CS505</a:t>
            </a:r>
            <a:br>
              <a:rPr lang="en-US" dirty="0"/>
            </a:br>
            <a:r>
              <a:rPr lang="en-US" dirty="0"/>
              <a:t>Spring 2022</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A03D-FE3B-7B42-A500-199EB98900C2}"/>
              </a:ext>
            </a:extLst>
          </p:cNvPr>
          <p:cNvSpPr>
            <a:spLocks noGrp="1"/>
          </p:cNvSpPr>
          <p:nvPr>
            <p:ph type="title"/>
          </p:nvPr>
        </p:nvSpPr>
        <p:spPr/>
        <p:txBody>
          <a:bodyPr/>
          <a:lstStyle/>
          <a:p>
            <a:r>
              <a:rPr lang="en-US" dirty="0"/>
              <a:t>Important Dates</a:t>
            </a:r>
          </a:p>
        </p:txBody>
      </p:sp>
      <p:sp>
        <p:nvSpPr>
          <p:cNvPr id="3" name="Text Placeholder 2">
            <a:extLst>
              <a:ext uri="{FF2B5EF4-FFF2-40B4-BE49-F238E27FC236}">
                <a16:creationId xmlns:a16="http://schemas.microsoft.com/office/drawing/2014/main" id="{3116D579-61B9-654C-B7EB-AEAC2BA1675D}"/>
              </a:ext>
            </a:extLst>
          </p:cNvPr>
          <p:cNvSpPr>
            <a:spLocks noGrp="1"/>
          </p:cNvSpPr>
          <p:nvPr>
            <p:ph type="body" idx="1"/>
          </p:nvPr>
        </p:nvSpPr>
        <p:spPr/>
        <p:txBody>
          <a:bodyPr/>
          <a:lstStyle/>
          <a:p>
            <a:r>
              <a:rPr lang="en-US" dirty="0"/>
              <a:t>Feb 2, 2022		Last day to ADD course</a:t>
            </a:r>
          </a:p>
          <a:p>
            <a:r>
              <a:rPr lang="en-US" dirty="0"/>
              <a:t>Feb 24, 2022	Last day to DROP course (w/o ”W”)</a:t>
            </a:r>
          </a:p>
          <a:p>
            <a:r>
              <a:rPr lang="en-US" dirty="0"/>
              <a:t>Apr 1, 2022		Last day to DROP with a ”W” grade</a:t>
            </a:r>
          </a:p>
        </p:txBody>
      </p:sp>
    </p:spTree>
    <p:extLst>
      <p:ext uri="{BB962C8B-B14F-4D97-AF65-F5344CB8AC3E}">
        <p14:creationId xmlns:p14="http://schemas.microsoft.com/office/powerpoint/2010/main" val="32360391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F423-409D-4049-9F48-ADDE86D13FAD}"/>
              </a:ext>
            </a:extLst>
          </p:cNvPr>
          <p:cNvSpPr>
            <a:spLocks noGrp="1"/>
          </p:cNvSpPr>
          <p:nvPr>
            <p:ph type="title"/>
          </p:nvPr>
        </p:nvSpPr>
        <p:spPr/>
        <p:txBody>
          <a:bodyPr/>
          <a:lstStyle/>
          <a:p>
            <a:r>
              <a:rPr lang="en-US" dirty="0"/>
              <a:t>About Assignments</a:t>
            </a:r>
          </a:p>
        </p:txBody>
      </p:sp>
      <p:sp>
        <p:nvSpPr>
          <p:cNvPr id="3" name="Text Placeholder 2">
            <a:extLst>
              <a:ext uri="{FF2B5EF4-FFF2-40B4-BE49-F238E27FC236}">
                <a16:creationId xmlns:a16="http://schemas.microsoft.com/office/drawing/2014/main" id="{FA67D0C3-F38D-D845-8984-434AB6819DC3}"/>
              </a:ext>
            </a:extLst>
          </p:cNvPr>
          <p:cNvSpPr>
            <a:spLocks noGrp="1"/>
          </p:cNvSpPr>
          <p:nvPr>
            <p:ph type="body" idx="1"/>
          </p:nvPr>
        </p:nvSpPr>
        <p:spPr/>
        <p:txBody>
          <a:bodyPr/>
          <a:lstStyle/>
          <a:p>
            <a:r>
              <a:rPr lang="en-US" dirty="0"/>
              <a:t>This is also a class that is </a:t>
            </a:r>
            <a:r>
              <a:rPr lang="en-US" i="1" dirty="0"/>
              <a:t>Introduction</a:t>
            </a:r>
            <a:r>
              <a:rPr lang="en-US" dirty="0"/>
              <a:t> to NLP so by definition, students come from various backgrounds</a:t>
            </a:r>
          </a:p>
          <a:p>
            <a:pPr lvl="1"/>
            <a:r>
              <a:rPr lang="en-US" dirty="0"/>
              <a:t>Therefore, there may be people who will find it </a:t>
            </a:r>
            <a:r>
              <a:rPr lang="en-US" i="1" dirty="0"/>
              <a:t>not</a:t>
            </a:r>
            <a:r>
              <a:rPr lang="en-US" dirty="0"/>
              <a:t> challenging enough</a:t>
            </a:r>
          </a:p>
          <a:p>
            <a:pPr lvl="1"/>
            <a:r>
              <a:rPr lang="en-US" dirty="0"/>
              <a:t>Email me if you want extra challenge – I can give extra, research-level NLP, challenge for you</a:t>
            </a:r>
          </a:p>
        </p:txBody>
      </p:sp>
    </p:spTree>
    <p:extLst>
      <p:ext uri="{BB962C8B-B14F-4D97-AF65-F5344CB8AC3E}">
        <p14:creationId xmlns:p14="http://schemas.microsoft.com/office/powerpoint/2010/main" val="21031777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5BDCD-9045-9D4E-B9D9-DDE7CDFA9C88}"/>
              </a:ext>
            </a:extLst>
          </p:cNvPr>
          <p:cNvSpPr>
            <a:spLocks noGrp="1"/>
          </p:cNvSpPr>
          <p:nvPr>
            <p:ph type="title"/>
          </p:nvPr>
        </p:nvSpPr>
        <p:spPr/>
        <p:txBody>
          <a:bodyPr/>
          <a:lstStyle/>
          <a:p>
            <a:r>
              <a:rPr lang="en-US" dirty="0"/>
              <a:t>Mark Your Dates</a:t>
            </a:r>
          </a:p>
        </p:txBody>
      </p:sp>
      <p:sp>
        <p:nvSpPr>
          <p:cNvPr id="3" name="Text Placeholder 2">
            <a:extLst>
              <a:ext uri="{FF2B5EF4-FFF2-40B4-BE49-F238E27FC236}">
                <a16:creationId xmlns:a16="http://schemas.microsoft.com/office/drawing/2014/main" id="{64178613-C998-E04F-90D7-56305C3D56A0}"/>
              </a:ext>
            </a:extLst>
          </p:cNvPr>
          <p:cNvSpPr>
            <a:spLocks noGrp="1"/>
          </p:cNvSpPr>
          <p:nvPr>
            <p:ph type="body" idx="1"/>
          </p:nvPr>
        </p:nvSpPr>
        <p:spPr/>
        <p:txBody>
          <a:bodyPr>
            <a:normAutofit fontScale="77500" lnSpcReduction="20000"/>
          </a:bodyPr>
          <a:lstStyle/>
          <a:p>
            <a:pPr marL="0" indent="0">
              <a:spcBef>
                <a:spcPts val="0"/>
              </a:spcBef>
              <a:buNone/>
            </a:pPr>
            <a:r>
              <a:rPr lang="en-US" i="1" dirty="0"/>
              <a:t>Linguistics and NLP Talks</a:t>
            </a:r>
          </a:p>
          <a:p>
            <a:pPr marL="0">
              <a:spcBef>
                <a:spcPts val="0"/>
              </a:spcBef>
            </a:pPr>
            <a:endParaRPr lang="en-US" dirty="0"/>
          </a:p>
          <a:p>
            <a:pPr marL="444500" lvl="1">
              <a:spcBef>
                <a:spcPts val="0"/>
              </a:spcBef>
            </a:pPr>
            <a:r>
              <a:rPr lang="en-US" dirty="0"/>
              <a:t>Thursday, Feb. 3, 2022 (5:00pm-6:00pm, </a:t>
            </a:r>
            <a:r>
              <a:rPr lang="en-US" dirty="0">
                <a:hlinkClick r:id="rId2"/>
              </a:rPr>
              <a:t>RKC-101</a:t>
            </a:r>
            <a:r>
              <a:rPr lang="en-US" dirty="0"/>
              <a:t>) - </a:t>
            </a:r>
            <a:r>
              <a:rPr lang="en-US" dirty="0">
                <a:hlinkClick r:id="rId3"/>
              </a:rPr>
              <a:t>Nelson Flores</a:t>
            </a:r>
            <a:r>
              <a:rPr lang="en-US" dirty="0"/>
              <a:t> (University of Pennsylvania)</a:t>
            </a:r>
            <a:br>
              <a:rPr lang="en-US" dirty="0"/>
            </a:br>
            <a:endParaRPr lang="en-US" dirty="0"/>
          </a:p>
          <a:p>
            <a:pPr marL="444500" lvl="1">
              <a:spcBef>
                <a:spcPts val="0"/>
              </a:spcBef>
            </a:pPr>
            <a:r>
              <a:rPr lang="en-US" dirty="0"/>
              <a:t>Monday, Feb. 28, 2022 (4:30pm-5:30pm, location TBA) - </a:t>
            </a:r>
            <a:r>
              <a:rPr lang="en-US" dirty="0">
                <a:hlinkClick r:id="rId4"/>
              </a:rPr>
              <a:t>Tracy Conner</a:t>
            </a:r>
            <a:r>
              <a:rPr lang="en-US" dirty="0"/>
              <a:t> (Northwestern University)</a:t>
            </a:r>
            <a:br>
              <a:rPr lang="en-US" dirty="0"/>
            </a:br>
            <a:endParaRPr lang="en-US" dirty="0"/>
          </a:p>
          <a:p>
            <a:pPr marL="444500" lvl="1">
              <a:spcBef>
                <a:spcPts val="0"/>
              </a:spcBef>
            </a:pPr>
            <a:r>
              <a:rPr lang="en-US" dirty="0"/>
              <a:t>Monday, Mar. 28, 2022 (4:30pm-5:30pm, location TBA) - </a:t>
            </a:r>
            <a:r>
              <a:rPr lang="en-US" dirty="0">
                <a:hlinkClick r:id="rId5"/>
              </a:rPr>
              <a:t>Najoung Kim</a:t>
            </a:r>
            <a:r>
              <a:rPr lang="en-US" dirty="0"/>
              <a:t> (New York University)</a:t>
            </a:r>
          </a:p>
          <a:p>
            <a:pPr marL="444500" lvl="1">
              <a:spcBef>
                <a:spcPts val="0"/>
              </a:spcBef>
            </a:pPr>
            <a:endParaRPr lang="en-US" dirty="0"/>
          </a:p>
          <a:p>
            <a:pPr marL="444500" lvl="1">
              <a:spcBef>
                <a:spcPts val="0"/>
              </a:spcBef>
            </a:pPr>
            <a:r>
              <a:rPr lang="en-US" dirty="0"/>
              <a:t>Monday, Apr 11, 2022 (11am – 12.30pm, location TBA) – </a:t>
            </a:r>
            <a:r>
              <a:rPr lang="en-US" dirty="0">
                <a:hlinkClick r:id="rId6"/>
              </a:rPr>
              <a:t>Lucia </a:t>
            </a:r>
            <a:r>
              <a:rPr lang="en-US" dirty="0" err="1">
                <a:hlinkClick r:id="rId6"/>
              </a:rPr>
              <a:t>Specia</a:t>
            </a:r>
            <a:r>
              <a:rPr lang="en-US" dirty="0"/>
              <a:t> (Imperial College London)</a:t>
            </a:r>
          </a:p>
          <a:p>
            <a:pPr marL="0">
              <a:spcBef>
                <a:spcPts val="0"/>
              </a:spcBef>
            </a:pPr>
            <a:endParaRPr lang="en-US" dirty="0"/>
          </a:p>
          <a:p>
            <a:pPr marL="444500" lvl="1">
              <a:spcBef>
                <a:spcPts val="0"/>
              </a:spcBef>
            </a:pPr>
            <a:r>
              <a:rPr lang="en-US" dirty="0"/>
              <a:t>Monday, Apr. 25, 2022 (4:30pm-5:30pm, location TBA) - </a:t>
            </a:r>
            <a:r>
              <a:rPr lang="en-US" dirty="0">
                <a:hlinkClick r:id="rId7"/>
              </a:rPr>
              <a:t>Norma Mendoza-Denton</a:t>
            </a:r>
            <a:r>
              <a:rPr lang="en-US" dirty="0"/>
              <a:t> (University of California, Los Angeles)</a:t>
            </a:r>
          </a:p>
          <a:p>
            <a:pPr marL="0">
              <a:spcBef>
                <a:spcPts val="0"/>
              </a:spcBef>
            </a:pPr>
            <a:endParaRPr lang="en-US" dirty="0"/>
          </a:p>
        </p:txBody>
      </p:sp>
    </p:spTree>
    <p:extLst>
      <p:ext uri="{BB962C8B-B14F-4D97-AF65-F5344CB8AC3E}">
        <p14:creationId xmlns:p14="http://schemas.microsoft.com/office/powerpoint/2010/main" val="200401476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t>Introduction</a:t>
            </a:r>
          </a:p>
        </p:txBody>
      </p:sp>
      <p:sp>
        <p:nvSpPr>
          <p:cNvPr id="140" name="Shape 140"/>
          <p:cNvSpPr>
            <a:spLocks noGrp="1"/>
          </p:cNvSpPr>
          <p:nvPr>
            <p:ph type="body" idx="1"/>
          </p:nvPr>
        </p:nvSpPr>
        <p:spPr>
          <a:xfrm>
            <a:off x="952500" y="4103648"/>
            <a:ext cx="11099800" cy="4786351"/>
          </a:xfrm>
          <a:prstGeom prst="rect">
            <a:avLst/>
          </a:prstGeom>
        </p:spPr>
        <p:txBody>
          <a:bodyPr/>
          <a:lstStyle/>
          <a:p>
            <a:r>
              <a:rPr dirty="0"/>
              <a:t>HAL 9000 in 2001: A Space Odyssey (1968)</a:t>
            </a:r>
            <a:endParaRPr lang="en-US" dirty="0"/>
          </a:p>
          <a:p>
            <a:r>
              <a:rPr lang="en-US" dirty="0"/>
              <a:t>Her (2013)</a:t>
            </a:r>
            <a:endParaRPr dirty="0"/>
          </a:p>
        </p:txBody>
      </p:sp>
      <p:pic>
        <p:nvPicPr>
          <p:cNvPr id="141" name="220px-HAL9000.svg.png">
            <a:hlinkClick r:id="rId2"/>
          </p:cNvPr>
          <p:cNvPicPr>
            <a:picLocks noChangeAspect="1"/>
          </p:cNvPicPr>
          <p:nvPr/>
        </p:nvPicPr>
        <p:blipFill>
          <a:blip r:embed="rId3"/>
          <a:stretch>
            <a:fillRect/>
          </a:stretch>
        </p:blipFill>
        <p:spPr>
          <a:xfrm>
            <a:off x="2433754" y="2189421"/>
            <a:ext cx="2794000" cy="2794001"/>
          </a:xfrm>
          <a:prstGeom prst="rect">
            <a:avLst/>
          </a:prstGeom>
          <a:ln w="12700">
            <a:miter lim="400000"/>
          </a:ln>
        </p:spPr>
      </p:pic>
      <p:pic>
        <p:nvPicPr>
          <p:cNvPr id="2" name="Picture 1">
            <a:hlinkClick r:id="rId4"/>
          </p:cNvPr>
          <p:cNvPicPr>
            <a:picLocks noChangeAspect="1"/>
          </p:cNvPicPr>
          <p:nvPr/>
        </p:nvPicPr>
        <p:blipFill rotWithShape="1">
          <a:blip r:embed="rId5">
            <a:extLst>
              <a:ext uri="{28A0092B-C50C-407E-A947-70E740481C1C}">
                <a14:useLocalDpi xmlns:a14="http://schemas.microsoft.com/office/drawing/2010/main" val="0"/>
              </a:ext>
            </a:extLst>
          </a:blip>
          <a:srcRect l="49667"/>
          <a:stretch/>
        </p:blipFill>
        <p:spPr>
          <a:xfrm>
            <a:off x="7313032" y="2104142"/>
            <a:ext cx="2653990" cy="2964561"/>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prstGeom prst="rect">
            <a:avLst/>
          </a:prstGeom>
        </p:spPr>
        <p:txBody>
          <a:bodyPr/>
          <a:lstStyle/>
          <a:p>
            <a:r>
              <a:t>Introduction</a:t>
            </a:r>
          </a:p>
        </p:txBody>
      </p:sp>
      <p:sp>
        <p:nvSpPr>
          <p:cNvPr id="144" name="Shape 144"/>
          <p:cNvSpPr>
            <a:spLocks noGrp="1"/>
          </p:cNvSpPr>
          <p:nvPr>
            <p:ph type="body" idx="1"/>
          </p:nvPr>
        </p:nvSpPr>
        <p:spPr>
          <a:prstGeom prst="rect">
            <a:avLst/>
          </a:prstGeom>
        </p:spPr>
        <p:txBody>
          <a:bodyPr/>
          <a:lstStyle/>
          <a:p>
            <a:r>
              <a:rPr dirty="0"/>
              <a:t>Natural Language Processing</a:t>
            </a:r>
          </a:p>
          <a:p>
            <a:pPr lvl="1"/>
            <a:r>
              <a:rPr dirty="0"/>
              <a:t>techniques to give computers the ability to </a:t>
            </a:r>
            <a:r>
              <a:rPr dirty="0">
                <a:solidFill>
                  <a:schemeClr val="accent2"/>
                </a:solidFill>
              </a:rPr>
              <a:t>process</a:t>
            </a:r>
            <a:r>
              <a:rPr dirty="0"/>
              <a:t>, </a:t>
            </a:r>
            <a:r>
              <a:rPr dirty="0">
                <a:solidFill>
                  <a:schemeClr val="accent3">
                    <a:hueOff val="-546623"/>
                    <a:satOff val="7767"/>
                    <a:lumOff val="-14512"/>
                  </a:schemeClr>
                </a:solidFill>
              </a:rPr>
              <a:t>learn</a:t>
            </a:r>
            <a:r>
              <a:rPr dirty="0"/>
              <a:t>, and </a:t>
            </a:r>
            <a:r>
              <a:rPr dirty="0">
                <a:solidFill>
                  <a:schemeClr val="accent4">
                    <a:satOff val="1488"/>
                    <a:lumOff val="-7242"/>
                  </a:schemeClr>
                </a:solidFill>
              </a:rPr>
              <a:t>understand</a:t>
            </a:r>
            <a:r>
              <a:rPr dirty="0"/>
              <a:t> human languages</a:t>
            </a:r>
          </a:p>
          <a:p>
            <a:pPr lvl="1"/>
            <a:r>
              <a:rPr dirty="0"/>
              <a:t>other names: speech and language processing, human language technologies, computational linguistics, speech recognition and synthesis, …</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t>Goal of NLP</a:t>
            </a:r>
          </a:p>
        </p:txBody>
      </p:sp>
      <p:sp>
        <p:nvSpPr>
          <p:cNvPr id="147" name="Shape 147"/>
          <p:cNvSpPr>
            <a:spLocks noGrp="1"/>
          </p:cNvSpPr>
          <p:nvPr>
            <p:ph type="body" idx="1"/>
          </p:nvPr>
        </p:nvSpPr>
        <p:spPr>
          <a:xfrm>
            <a:off x="952500" y="3371330"/>
            <a:ext cx="11099800" cy="6286501"/>
          </a:xfrm>
          <a:prstGeom prst="rect">
            <a:avLst/>
          </a:prstGeom>
        </p:spPr>
        <p:txBody>
          <a:bodyPr/>
          <a:lstStyle/>
          <a:p>
            <a:pPr marL="0" lvl="1" indent="201168" defTabSz="514095">
              <a:spcBef>
                <a:spcPts val="3600"/>
              </a:spcBef>
              <a:buSzTx/>
              <a:buNone/>
              <a:defRPr sz="3168"/>
            </a:pPr>
            <a:endParaRPr dirty="0"/>
          </a:p>
          <a:p>
            <a:pPr marL="1173480" lvl="2" indent="-391159" defTabSz="514095">
              <a:spcBef>
                <a:spcPts val="3600"/>
              </a:spcBef>
              <a:defRPr sz="3168"/>
            </a:pPr>
            <a:r>
              <a:rPr dirty="0"/>
              <a:t>conversational agent </a:t>
            </a:r>
          </a:p>
          <a:p>
            <a:pPr marL="1173480" lvl="2" indent="-391159" defTabSz="514095">
              <a:spcBef>
                <a:spcPts val="3600"/>
              </a:spcBef>
              <a:defRPr sz="3168"/>
            </a:pPr>
            <a:r>
              <a:rPr dirty="0"/>
              <a:t>machine translation (MT)</a:t>
            </a:r>
          </a:p>
          <a:p>
            <a:pPr marL="1173480" lvl="2" indent="-391159" defTabSz="514095">
              <a:spcBef>
                <a:spcPts val="3600"/>
              </a:spcBef>
              <a:defRPr sz="3168"/>
            </a:pPr>
            <a:r>
              <a:rPr dirty="0"/>
              <a:t>question answering (QA)</a:t>
            </a:r>
          </a:p>
          <a:p>
            <a:pPr marL="1173480" lvl="2" indent="-391159" defTabSz="514095">
              <a:spcBef>
                <a:spcPts val="3600"/>
              </a:spcBef>
              <a:defRPr sz="3168"/>
            </a:pPr>
            <a:r>
              <a:rPr dirty="0"/>
              <a:t>information extraction (IE)</a:t>
            </a:r>
          </a:p>
          <a:p>
            <a:pPr marL="1173480" lvl="2" indent="-391159" defTabSz="514095">
              <a:spcBef>
                <a:spcPts val="3600"/>
              </a:spcBef>
              <a:defRPr sz="3168"/>
            </a:pPr>
            <a:r>
              <a:rPr dirty="0"/>
              <a:t>word sense disambiguation (WSD)</a:t>
            </a:r>
            <a:endParaRPr lang="en-US" dirty="0"/>
          </a:p>
          <a:p>
            <a:pPr marL="1173480" lvl="2" indent="-391159" defTabSz="514095">
              <a:spcBef>
                <a:spcPts val="3600"/>
              </a:spcBef>
              <a:defRPr sz="3168"/>
            </a:pPr>
            <a:r>
              <a:rPr lang="en-US" dirty="0"/>
              <a:t>search engine ...</a:t>
            </a:r>
            <a:endParaRPr dirty="0"/>
          </a:p>
        </p:txBody>
      </p:sp>
      <p:pic>
        <p:nvPicPr>
          <p:cNvPr id="148" name="105050999-Amazonalexa2.600x337.jpg"/>
          <p:cNvPicPr>
            <a:picLocks noChangeAspect="1"/>
          </p:cNvPicPr>
          <p:nvPr/>
        </p:nvPicPr>
        <p:blipFill>
          <a:blip r:embed="rId3"/>
          <a:srcRect l="6858" t="13127" r="26227" b="31213"/>
          <a:stretch>
            <a:fillRect/>
          </a:stretch>
        </p:blipFill>
        <p:spPr>
          <a:xfrm>
            <a:off x="6977817" y="4034126"/>
            <a:ext cx="1891932" cy="883900"/>
          </a:xfrm>
          <a:prstGeom prst="rect">
            <a:avLst/>
          </a:prstGeom>
          <a:ln w="12700">
            <a:miter lim="400000"/>
          </a:ln>
        </p:spPr>
      </p:pic>
      <p:pic>
        <p:nvPicPr>
          <p:cNvPr id="149" name="siri-1200.jpg"/>
          <p:cNvPicPr>
            <a:picLocks noChangeAspect="1"/>
          </p:cNvPicPr>
          <p:nvPr/>
        </p:nvPicPr>
        <p:blipFill>
          <a:blip r:embed="rId4"/>
          <a:srcRect l="34518" r="34518" b="20985"/>
          <a:stretch>
            <a:fillRect/>
          </a:stretch>
        </p:blipFill>
        <p:spPr>
          <a:xfrm>
            <a:off x="9006064" y="3802946"/>
            <a:ext cx="947209" cy="1264395"/>
          </a:xfrm>
          <a:prstGeom prst="rect">
            <a:avLst/>
          </a:prstGeom>
          <a:ln w="12700">
            <a:miter lim="400000"/>
          </a:ln>
        </p:spPr>
      </p:pic>
      <p:pic>
        <p:nvPicPr>
          <p:cNvPr id="150" name="220px-HAL9000.svg.png"/>
          <p:cNvPicPr>
            <a:picLocks noChangeAspect="1"/>
          </p:cNvPicPr>
          <p:nvPr/>
        </p:nvPicPr>
        <p:blipFill>
          <a:blip r:embed="rId5"/>
          <a:stretch>
            <a:fillRect/>
          </a:stretch>
        </p:blipFill>
        <p:spPr>
          <a:xfrm>
            <a:off x="10089750" y="4002442"/>
            <a:ext cx="947209" cy="947209"/>
          </a:xfrm>
          <a:prstGeom prst="rect">
            <a:avLst/>
          </a:prstGeom>
          <a:ln w="12700">
            <a:miter lim="400000"/>
          </a:ln>
        </p:spPr>
      </p:pic>
      <p:pic>
        <p:nvPicPr>
          <p:cNvPr id="151" name="Google_Translate_logo.svg.png"/>
          <p:cNvPicPr>
            <a:picLocks noChangeAspect="1"/>
          </p:cNvPicPr>
          <p:nvPr/>
        </p:nvPicPr>
        <p:blipFill>
          <a:blip r:embed="rId6"/>
          <a:stretch>
            <a:fillRect/>
          </a:stretch>
        </p:blipFill>
        <p:spPr>
          <a:xfrm>
            <a:off x="7030220" y="5205197"/>
            <a:ext cx="778277" cy="778277"/>
          </a:xfrm>
          <a:prstGeom prst="rect">
            <a:avLst/>
          </a:prstGeom>
          <a:ln w="12700">
            <a:miter lim="400000"/>
          </a:ln>
        </p:spPr>
      </p:pic>
      <p:pic>
        <p:nvPicPr>
          <p:cNvPr id="152" name="bing-translator.png"/>
          <p:cNvPicPr>
            <a:picLocks noChangeAspect="1"/>
          </p:cNvPicPr>
          <p:nvPr/>
        </p:nvPicPr>
        <p:blipFill>
          <a:blip r:embed="rId7"/>
          <a:srcRect l="26936" r="26936"/>
          <a:stretch>
            <a:fillRect/>
          </a:stretch>
        </p:blipFill>
        <p:spPr>
          <a:xfrm>
            <a:off x="8007104" y="5175461"/>
            <a:ext cx="734423" cy="835881"/>
          </a:xfrm>
          <a:prstGeom prst="rect">
            <a:avLst/>
          </a:prstGeom>
          <a:ln w="12700">
            <a:miter lim="400000"/>
          </a:ln>
        </p:spPr>
      </p:pic>
      <p:grpSp>
        <p:nvGrpSpPr>
          <p:cNvPr id="155" name="Group 155"/>
          <p:cNvGrpSpPr/>
          <p:nvPr/>
        </p:nvGrpSpPr>
        <p:grpSpPr>
          <a:xfrm>
            <a:off x="7041079" y="6713072"/>
            <a:ext cx="966025" cy="1248384"/>
            <a:chOff x="0" y="0"/>
            <a:chExt cx="1059583" cy="1411555"/>
          </a:xfrm>
        </p:grpSpPr>
        <p:pic>
          <p:nvPicPr>
            <p:cNvPr id="153" name="rtw_icon.png"/>
            <p:cNvPicPr>
              <a:picLocks noChangeAspect="1"/>
            </p:cNvPicPr>
            <p:nvPr/>
          </p:nvPicPr>
          <p:blipFill>
            <a:blip r:embed="rId8"/>
            <a:stretch>
              <a:fillRect/>
            </a:stretch>
          </p:blipFill>
          <p:spPr>
            <a:xfrm>
              <a:off x="0" y="0"/>
              <a:ext cx="1010355" cy="947208"/>
            </a:xfrm>
            <a:prstGeom prst="rect">
              <a:avLst/>
            </a:prstGeom>
            <a:ln w="12700" cap="flat">
              <a:noFill/>
              <a:miter lim="400000"/>
            </a:ln>
            <a:effectLst/>
          </p:spPr>
        </p:pic>
        <p:sp>
          <p:nvSpPr>
            <p:cNvPr id="154" name="Shape 154"/>
            <p:cNvSpPr/>
            <p:nvPr/>
          </p:nvSpPr>
          <p:spPr>
            <a:xfrm>
              <a:off x="166671" y="736729"/>
              <a:ext cx="892913" cy="6748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latin typeface="Didot"/>
                  <a:ea typeface="Didot"/>
                  <a:cs typeface="Didot"/>
                  <a:sym typeface="Didot"/>
                </a:defRPr>
              </a:lvl1pPr>
            </a:lstStyle>
            <a:p>
              <a:r>
                <a:t>nell</a:t>
              </a:r>
            </a:p>
          </p:txBody>
        </p:sp>
      </p:grpSp>
      <p:pic>
        <p:nvPicPr>
          <p:cNvPr id="156" name="DBpediaLogoFull.png"/>
          <p:cNvPicPr>
            <a:picLocks noChangeAspect="1"/>
          </p:cNvPicPr>
          <p:nvPr/>
        </p:nvPicPr>
        <p:blipFill>
          <a:blip r:embed="rId9"/>
          <a:stretch>
            <a:fillRect/>
          </a:stretch>
        </p:blipFill>
        <p:spPr>
          <a:xfrm>
            <a:off x="8262423" y="6211374"/>
            <a:ext cx="1744838" cy="1078310"/>
          </a:xfrm>
          <a:prstGeom prst="rect">
            <a:avLst/>
          </a:prstGeom>
          <a:ln w="12700">
            <a:miter lim="400000"/>
          </a:ln>
        </p:spPr>
      </p:pic>
      <p:pic>
        <p:nvPicPr>
          <p:cNvPr id="157" name="0.png"/>
          <p:cNvPicPr>
            <a:picLocks noChangeAspect="1"/>
          </p:cNvPicPr>
          <p:nvPr/>
        </p:nvPicPr>
        <p:blipFill>
          <a:blip r:embed="rId10"/>
          <a:srcRect l="9623" t="8448" r="9623" b="8448"/>
          <a:stretch>
            <a:fillRect/>
          </a:stretch>
        </p:blipFill>
        <p:spPr>
          <a:xfrm>
            <a:off x="9696927" y="7470473"/>
            <a:ext cx="1375759" cy="943857"/>
          </a:xfrm>
          <a:prstGeom prst="rect">
            <a:avLst/>
          </a:prstGeom>
          <a:ln w="12700">
            <a:miter lim="400000"/>
          </a:ln>
        </p:spPr>
      </p:pic>
      <p:pic>
        <p:nvPicPr>
          <p:cNvPr id="158" name="BabelNet_logo.svg.png"/>
          <p:cNvPicPr>
            <a:picLocks noChangeAspect="1"/>
          </p:cNvPicPr>
          <p:nvPr/>
        </p:nvPicPr>
        <p:blipFill>
          <a:blip r:embed="rId11"/>
          <a:stretch>
            <a:fillRect/>
          </a:stretch>
        </p:blipFill>
        <p:spPr>
          <a:xfrm>
            <a:off x="8621857" y="7490887"/>
            <a:ext cx="862177" cy="1214232"/>
          </a:xfrm>
          <a:prstGeom prst="rect">
            <a:avLst/>
          </a:prstGeom>
          <a:ln w="12700">
            <a:miter lim="400000"/>
          </a:ln>
        </p:spPr>
      </p:pic>
      <p:grpSp>
        <p:nvGrpSpPr>
          <p:cNvPr id="161" name="Group 161"/>
          <p:cNvGrpSpPr/>
          <p:nvPr/>
        </p:nvGrpSpPr>
        <p:grpSpPr>
          <a:xfrm>
            <a:off x="2826718" y="2114836"/>
            <a:ext cx="7558088" cy="1778001"/>
            <a:chOff x="0" y="0"/>
            <a:chExt cx="7558087" cy="1778000"/>
          </a:xfrm>
        </p:grpSpPr>
        <p:sp>
          <p:nvSpPr>
            <p:cNvPr id="160" name="Shape 160"/>
            <p:cNvSpPr/>
            <p:nvPr/>
          </p:nvSpPr>
          <p:spPr>
            <a:xfrm>
              <a:off x="215900" y="139700"/>
              <a:ext cx="7126288" cy="12192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b="1">
                  <a:solidFill>
                    <a:schemeClr val="accent6"/>
                  </a:solidFill>
                  <a:latin typeface="Helvetica"/>
                  <a:ea typeface="Helvetica"/>
                  <a:cs typeface="Helvetica"/>
                  <a:sym typeface="Helvetica"/>
                </a:defRPr>
              </a:pPr>
              <a:r>
                <a:t>get computers to perform tasks </a:t>
              </a:r>
              <a:br/>
              <a:r>
                <a:t>involving human language</a:t>
              </a:r>
            </a:p>
          </p:txBody>
        </p:sp>
        <p:pic>
          <p:nvPicPr>
            <p:cNvPr id="159" name="Picture 158"/>
            <p:cNvPicPr>
              <a:picLocks/>
            </p:cNvPicPr>
            <p:nvPr/>
          </p:nvPicPr>
          <p:blipFill>
            <a:blip r:embed="rId12"/>
            <a:stretch>
              <a:fillRect/>
            </a:stretch>
          </p:blipFill>
          <p:spPr>
            <a:xfrm>
              <a:off x="-1" y="-1"/>
              <a:ext cx="7558089" cy="1778001"/>
            </a:xfrm>
            <a:prstGeom prst="rect">
              <a:avLst/>
            </a:prstGeom>
            <a:effectLst/>
          </p:spPr>
        </p:pic>
      </p:grpSp>
      <p:pic>
        <p:nvPicPr>
          <p:cNvPr id="3" name="Picture 2" descr="Graphical user interface, application, website&#10;&#10;Description automatically generated">
            <a:extLst>
              <a:ext uri="{FF2B5EF4-FFF2-40B4-BE49-F238E27FC236}">
                <a16:creationId xmlns:a16="http://schemas.microsoft.com/office/drawing/2014/main" id="{D1557DA4-5926-3B4E-82FD-C43D93E8AB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96302" y="8559345"/>
            <a:ext cx="2612195" cy="1130889"/>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t>Goal of NLP</a:t>
            </a:r>
          </a:p>
        </p:txBody>
      </p:sp>
      <p:grpSp>
        <p:nvGrpSpPr>
          <p:cNvPr id="161" name="Group 161"/>
          <p:cNvGrpSpPr/>
          <p:nvPr/>
        </p:nvGrpSpPr>
        <p:grpSpPr>
          <a:xfrm>
            <a:off x="2826718" y="2114836"/>
            <a:ext cx="7558088" cy="1778001"/>
            <a:chOff x="0" y="0"/>
            <a:chExt cx="7558087" cy="1778000"/>
          </a:xfrm>
        </p:grpSpPr>
        <p:sp>
          <p:nvSpPr>
            <p:cNvPr id="160" name="Shape 160"/>
            <p:cNvSpPr/>
            <p:nvPr/>
          </p:nvSpPr>
          <p:spPr>
            <a:xfrm>
              <a:off x="215900" y="139700"/>
              <a:ext cx="7126288" cy="1219200"/>
            </a:xfrm>
            <a:prstGeom prst="rect">
              <a:avLst/>
            </a:prstGeom>
            <a:noFill/>
            <a:ln>
              <a:noFill/>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b="1">
                  <a:solidFill>
                    <a:schemeClr val="accent6"/>
                  </a:solidFill>
                  <a:latin typeface="Helvetica"/>
                  <a:ea typeface="Helvetica"/>
                  <a:cs typeface="Helvetica"/>
                  <a:sym typeface="Helvetica"/>
                </a:defRPr>
              </a:pPr>
              <a:r>
                <a:t>get computers to perform tasks </a:t>
              </a:r>
              <a:br/>
              <a:r>
                <a:t>involving human language</a:t>
              </a:r>
            </a:p>
          </p:txBody>
        </p:sp>
        <p:pic>
          <p:nvPicPr>
            <p:cNvPr id="159" name="Picture 158"/>
            <p:cNvPicPr>
              <a:picLocks/>
            </p:cNvPicPr>
            <p:nvPr/>
          </p:nvPicPr>
          <p:blipFill>
            <a:blip r:embed="rId3"/>
            <a:stretch>
              <a:fillRect/>
            </a:stretch>
          </p:blipFill>
          <p:spPr>
            <a:xfrm>
              <a:off x="-1" y="-1"/>
              <a:ext cx="7558089" cy="1778001"/>
            </a:xfrm>
            <a:prstGeom prst="rect">
              <a:avLst/>
            </a:prstGeom>
            <a:effectLst/>
          </p:spPr>
        </p:pic>
      </p:grpSp>
      <p:pic>
        <p:nvPicPr>
          <p:cNvPr id="7" name="Picture 6" descr="Graphical user interface, application, website&#10;&#10;Description automatically generated">
            <a:extLst>
              <a:ext uri="{FF2B5EF4-FFF2-40B4-BE49-F238E27FC236}">
                <a16:creationId xmlns:a16="http://schemas.microsoft.com/office/drawing/2014/main" id="{9CB2CD3B-F698-A143-99D5-77A6B08B98E1}"/>
              </a:ext>
            </a:extLst>
          </p:cNvPr>
          <p:cNvPicPr>
            <a:picLocks noChangeAspect="1"/>
          </p:cNvPicPr>
          <p:nvPr/>
        </p:nvPicPr>
        <p:blipFill rotWithShape="1">
          <a:blip r:embed="rId4">
            <a:extLst>
              <a:ext uri="{28A0092B-C50C-407E-A947-70E740481C1C}">
                <a14:useLocalDpi xmlns:a14="http://schemas.microsoft.com/office/drawing/2010/main" val="0"/>
              </a:ext>
            </a:extLst>
          </a:blip>
          <a:srcRect l="4586" t="36411" r="82269" b="42182"/>
          <a:stretch/>
        </p:blipFill>
        <p:spPr>
          <a:xfrm>
            <a:off x="952500" y="3998854"/>
            <a:ext cx="1709530" cy="177800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3FCD2AA5-AC09-6542-B934-9DC653D5F08C}"/>
              </a:ext>
            </a:extLst>
          </p:cNvPr>
          <p:cNvPicPr>
            <a:picLocks noChangeAspect="1"/>
          </p:cNvPicPr>
          <p:nvPr/>
        </p:nvPicPr>
        <p:blipFill rotWithShape="1">
          <a:blip r:embed="rId5">
            <a:extLst>
              <a:ext uri="{28A0092B-C50C-407E-A947-70E740481C1C}">
                <a14:useLocalDpi xmlns:a14="http://schemas.microsoft.com/office/drawing/2010/main" val="0"/>
              </a:ext>
            </a:extLst>
          </a:blip>
          <a:srcRect l="65549" t="27863" r="7325" b="41736"/>
          <a:stretch/>
        </p:blipFill>
        <p:spPr>
          <a:xfrm>
            <a:off x="3042619" y="4032539"/>
            <a:ext cx="2591266" cy="185472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53FE41A3-CB0C-3C44-83F5-39702C035CD3}"/>
              </a:ext>
            </a:extLst>
          </p:cNvPr>
          <p:cNvPicPr>
            <a:picLocks noChangeAspect="1"/>
          </p:cNvPicPr>
          <p:nvPr/>
        </p:nvPicPr>
        <p:blipFill rotWithShape="1">
          <a:blip r:embed="rId6">
            <a:extLst>
              <a:ext uri="{28A0092B-C50C-407E-A947-70E740481C1C}">
                <a14:useLocalDpi xmlns:a14="http://schemas.microsoft.com/office/drawing/2010/main" val="0"/>
              </a:ext>
            </a:extLst>
          </a:blip>
          <a:srcRect l="26083" t="38153" r="26285" b="22417"/>
          <a:stretch/>
        </p:blipFill>
        <p:spPr>
          <a:xfrm>
            <a:off x="6014474" y="4030374"/>
            <a:ext cx="3424494" cy="1810498"/>
          </a:xfrm>
          <a:prstGeom prst="rect">
            <a:avLst/>
          </a:prstGeom>
        </p:spPr>
      </p:pic>
      <p:pic>
        <p:nvPicPr>
          <p:cNvPr id="13" name="Picture 12" descr="Graphical user interface, application, Teams&#10;&#10;Description automatically generated">
            <a:extLst>
              <a:ext uri="{FF2B5EF4-FFF2-40B4-BE49-F238E27FC236}">
                <a16:creationId xmlns:a16="http://schemas.microsoft.com/office/drawing/2014/main" id="{ED7C4239-4178-8848-9B05-938101EEC181}"/>
              </a:ext>
            </a:extLst>
          </p:cNvPr>
          <p:cNvPicPr>
            <a:picLocks noChangeAspect="1"/>
          </p:cNvPicPr>
          <p:nvPr/>
        </p:nvPicPr>
        <p:blipFill rotWithShape="1">
          <a:blip r:embed="rId7">
            <a:extLst>
              <a:ext uri="{28A0092B-C50C-407E-A947-70E740481C1C}">
                <a14:useLocalDpi xmlns:a14="http://schemas.microsoft.com/office/drawing/2010/main" val="0"/>
              </a:ext>
            </a:extLst>
          </a:blip>
          <a:srcRect l="70993" t="29284" r="12903" b="56037"/>
          <a:stretch/>
        </p:blipFill>
        <p:spPr>
          <a:xfrm>
            <a:off x="952500" y="6038566"/>
            <a:ext cx="2748727" cy="1600199"/>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60F1890C-F18B-DF4A-9F53-C4842677CF23}"/>
              </a:ext>
            </a:extLst>
          </p:cNvPr>
          <p:cNvPicPr>
            <a:picLocks noChangeAspect="1"/>
          </p:cNvPicPr>
          <p:nvPr/>
        </p:nvPicPr>
        <p:blipFill rotWithShape="1">
          <a:blip r:embed="rId8">
            <a:extLst>
              <a:ext uri="{28A0092B-C50C-407E-A947-70E740481C1C}">
                <a14:useLocalDpi xmlns:a14="http://schemas.microsoft.com/office/drawing/2010/main" val="0"/>
              </a:ext>
            </a:extLst>
          </a:blip>
          <a:srcRect l="20470" t="28218" r="45202" b="20489"/>
          <a:stretch/>
        </p:blipFill>
        <p:spPr>
          <a:xfrm>
            <a:off x="3911134" y="6038567"/>
            <a:ext cx="2342182" cy="2235142"/>
          </a:xfrm>
          <a:prstGeom prst="rect">
            <a:avLst/>
          </a:prstGeom>
        </p:spPr>
      </p:pic>
      <p:pic>
        <p:nvPicPr>
          <p:cNvPr id="19" name="Picture 18" descr="Graphical user interface, website&#10;&#10;Description automatically generated">
            <a:extLst>
              <a:ext uri="{FF2B5EF4-FFF2-40B4-BE49-F238E27FC236}">
                <a16:creationId xmlns:a16="http://schemas.microsoft.com/office/drawing/2014/main" id="{C2561801-2838-D44A-8ECA-FB8DFFEB59E1}"/>
              </a:ext>
            </a:extLst>
          </p:cNvPr>
          <p:cNvPicPr>
            <a:picLocks noChangeAspect="1"/>
          </p:cNvPicPr>
          <p:nvPr/>
        </p:nvPicPr>
        <p:blipFill rotWithShape="1">
          <a:blip r:embed="rId9">
            <a:extLst>
              <a:ext uri="{28A0092B-C50C-407E-A947-70E740481C1C}">
                <a14:useLocalDpi xmlns:a14="http://schemas.microsoft.com/office/drawing/2010/main" val="0"/>
              </a:ext>
            </a:extLst>
          </a:blip>
          <a:srcRect l="66230" t="29284" r="9274" b="33107"/>
          <a:stretch/>
        </p:blipFill>
        <p:spPr>
          <a:xfrm>
            <a:off x="6502400" y="6038566"/>
            <a:ext cx="2342182" cy="2296640"/>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99687FC6-8F31-3648-92CC-23710CF067E6}"/>
              </a:ext>
            </a:extLst>
          </p:cNvPr>
          <p:cNvPicPr>
            <a:picLocks noChangeAspect="1"/>
          </p:cNvPicPr>
          <p:nvPr/>
        </p:nvPicPr>
        <p:blipFill rotWithShape="1">
          <a:blip r:embed="rId10">
            <a:extLst>
              <a:ext uri="{28A0092B-C50C-407E-A947-70E740481C1C}">
                <a14:useLocalDpi xmlns:a14="http://schemas.microsoft.com/office/drawing/2010/main" val="0"/>
              </a:ext>
            </a:extLst>
          </a:blip>
          <a:srcRect l="3726" t="42740" r="78264" b="45047"/>
          <a:stretch/>
        </p:blipFill>
        <p:spPr>
          <a:xfrm>
            <a:off x="9710118" y="4801899"/>
            <a:ext cx="2342182" cy="1014357"/>
          </a:xfrm>
          <a:prstGeom prst="rect">
            <a:avLst/>
          </a:prstGeom>
        </p:spPr>
      </p:pic>
      <p:pic>
        <p:nvPicPr>
          <p:cNvPr id="23" name="Picture 22" descr="Graphical user interface, application&#10;&#10;Description automatically generated">
            <a:extLst>
              <a:ext uri="{FF2B5EF4-FFF2-40B4-BE49-F238E27FC236}">
                <a16:creationId xmlns:a16="http://schemas.microsoft.com/office/drawing/2014/main" id="{2650975C-71BF-5043-85C8-8FDD09AA6DA3}"/>
              </a:ext>
            </a:extLst>
          </p:cNvPr>
          <p:cNvPicPr>
            <a:picLocks noChangeAspect="1"/>
          </p:cNvPicPr>
          <p:nvPr/>
        </p:nvPicPr>
        <p:blipFill rotWithShape="1">
          <a:blip r:embed="rId11">
            <a:extLst>
              <a:ext uri="{28A0092B-C50C-407E-A947-70E740481C1C}">
                <a14:useLocalDpi xmlns:a14="http://schemas.microsoft.com/office/drawing/2010/main" val="0"/>
              </a:ext>
            </a:extLst>
          </a:blip>
          <a:srcRect l="66343" t="27863" r="7325" b="59466"/>
          <a:stretch/>
        </p:blipFill>
        <p:spPr>
          <a:xfrm>
            <a:off x="9278401" y="6103775"/>
            <a:ext cx="3424494" cy="1052363"/>
          </a:xfrm>
          <a:prstGeom prst="rect">
            <a:avLst/>
          </a:prstGeom>
        </p:spPr>
      </p:pic>
      <p:pic>
        <p:nvPicPr>
          <p:cNvPr id="25" name="Picture 24" descr="Graphical user interface, application, Word&#10;&#10;Description automatically generated">
            <a:extLst>
              <a:ext uri="{FF2B5EF4-FFF2-40B4-BE49-F238E27FC236}">
                <a16:creationId xmlns:a16="http://schemas.microsoft.com/office/drawing/2014/main" id="{811E0935-F7C3-534B-8127-E3ECD9704520}"/>
              </a:ext>
            </a:extLst>
          </p:cNvPr>
          <p:cNvPicPr>
            <a:picLocks noChangeAspect="1"/>
          </p:cNvPicPr>
          <p:nvPr/>
        </p:nvPicPr>
        <p:blipFill rotWithShape="1">
          <a:blip r:embed="rId12">
            <a:extLst>
              <a:ext uri="{28A0092B-C50C-407E-A947-70E740481C1C}">
                <a14:useLocalDpi xmlns:a14="http://schemas.microsoft.com/office/drawing/2010/main" val="0"/>
              </a:ext>
            </a:extLst>
          </a:blip>
          <a:srcRect l="5710" t="38153" r="81990" b="42580"/>
          <a:stretch/>
        </p:blipFill>
        <p:spPr>
          <a:xfrm>
            <a:off x="9371106" y="7306484"/>
            <a:ext cx="1280530" cy="1281019"/>
          </a:xfrm>
          <a:prstGeom prst="rect">
            <a:avLst/>
          </a:prstGeom>
        </p:spPr>
      </p:pic>
      <p:sp>
        <p:nvSpPr>
          <p:cNvPr id="26" name="TextBox 25">
            <a:extLst>
              <a:ext uri="{FF2B5EF4-FFF2-40B4-BE49-F238E27FC236}">
                <a16:creationId xmlns:a16="http://schemas.microsoft.com/office/drawing/2014/main" id="{7AD02E99-7C2A-3248-8560-AC3DAA2B98DB}"/>
              </a:ext>
            </a:extLst>
          </p:cNvPr>
          <p:cNvSpPr txBox="1"/>
          <p:nvPr/>
        </p:nvSpPr>
        <p:spPr>
          <a:xfrm>
            <a:off x="11331757" y="7946994"/>
            <a:ext cx="963405"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000000"/>
                </a:solidFill>
                <a:effectLst/>
                <a:uFillTx/>
                <a:latin typeface="+mn-lt"/>
                <a:ea typeface="+mn-ea"/>
                <a:cs typeface="+mn-cs"/>
                <a:sym typeface="Helvetica Light"/>
              </a:rPr>
              <a:t>...</a:t>
            </a:r>
          </a:p>
        </p:txBody>
      </p:sp>
      <p:pic>
        <p:nvPicPr>
          <p:cNvPr id="28" name="Picture 27" descr="Graphical user interface, website&#10;&#10;Description automatically generated">
            <a:extLst>
              <a:ext uri="{FF2B5EF4-FFF2-40B4-BE49-F238E27FC236}">
                <a16:creationId xmlns:a16="http://schemas.microsoft.com/office/drawing/2014/main" id="{DABF53DC-61BF-254D-97D8-182B37619CF1}"/>
              </a:ext>
            </a:extLst>
          </p:cNvPr>
          <p:cNvPicPr>
            <a:picLocks noChangeAspect="1"/>
          </p:cNvPicPr>
          <p:nvPr/>
        </p:nvPicPr>
        <p:blipFill rotWithShape="1">
          <a:blip r:embed="rId13">
            <a:extLst>
              <a:ext uri="{28A0092B-C50C-407E-A947-70E740481C1C}">
                <a14:useLocalDpi xmlns:a14="http://schemas.microsoft.com/office/drawing/2010/main" val="0"/>
              </a:ext>
            </a:extLst>
          </a:blip>
          <a:srcRect l="68010" t="29492" r="9284" b="55948"/>
          <a:stretch/>
        </p:blipFill>
        <p:spPr>
          <a:xfrm>
            <a:off x="955387" y="7900475"/>
            <a:ext cx="2465697" cy="1009746"/>
          </a:xfrm>
          <a:prstGeom prst="rect">
            <a:avLst/>
          </a:prstGeom>
        </p:spPr>
      </p:pic>
      <p:pic>
        <p:nvPicPr>
          <p:cNvPr id="30" name="Picture 29" descr="Graphical user interface, website&#10;&#10;Description automatically generated">
            <a:extLst>
              <a:ext uri="{FF2B5EF4-FFF2-40B4-BE49-F238E27FC236}">
                <a16:creationId xmlns:a16="http://schemas.microsoft.com/office/drawing/2014/main" id="{89B302CB-777E-A14F-BBFF-A521E08D358F}"/>
              </a:ext>
            </a:extLst>
          </p:cNvPr>
          <p:cNvPicPr>
            <a:picLocks noChangeAspect="1"/>
          </p:cNvPicPr>
          <p:nvPr/>
        </p:nvPicPr>
        <p:blipFill rotWithShape="1">
          <a:blip r:embed="rId14">
            <a:extLst>
              <a:ext uri="{28A0092B-C50C-407E-A947-70E740481C1C}">
                <a14:useLocalDpi xmlns:a14="http://schemas.microsoft.com/office/drawing/2010/main" val="0"/>
              </a:ext>
            </a:extLst>
          </a:blip>
          <a:srcRect l="4412" t="65628" r="79530" b="13595"/>
          <a:stretch/>
        </p:blipFill>
        <p:spPr>
          <a:xfrm>
            <a:off x="3531288" y="8405348"/>
            <a:ext cx="1613927" cy="1333698"/>
          </a:xfrm>
          <a:prstGeom prst="rect">
            <a:avLst/>
          </a:prstGeom>
        </p:spPr>
      </p:pic>
      <p:pic>
        <p:nvPicPr>
          <p:cNvPr id="32" name="Picture 31" descr="Graphical user interface, application&#10;&#10;Description automatically generated">
            <a:extLst>
              <a:ext uri="{FF2B5EF4-FFF2-40B4-BE49-F238E27FC236}">
                <a16:creationId xmlns:a16="http://schemas.microsoft.com/office/drawing/2014/main" id="{3C416B69-A14E-7643-961D-1C64B469254B}"/>
              </a:ext>
            </a:extLst>
          </p:cNvPr>
          <p:cNvPicPr>
            <a:picLocks noChangeAspect="1"/>
          </p:cNvPicPr>
          <p:nvPr/>
        </p:nvPicPr>
        <p:blipFill rotWithShape="1">
          <a:blip r:embed="rId15">
            <a:extLst>
              <a:ext uri="{28A0092B-C50C-407E-A947-70E740481C1C}">
                <a14:useLocalDpi xmlns:a14="http://schemas.microsoft.com/office/drawing/2010/main" val="0"/>
              </a:ext>
            </a:extLst>
          </a:blip>
          <a:srcRect l="79854" t="59576" r="10248" b="25175"/>
          <a:stretch/>
        </p:blipFill>
        <p:spPr>
          <a:xfrm>
            <a:off x="5255419" y="8438924"/>
            <a:ext cx="1287240" cy="1266546"/>
          </a:xfrm>
          <a:prstGeom prst="rect">
            <a:avLst/>
          </a:prstGeom>
        </p:spPr>
      </p:pic>
      <p:pic>
        <p:nvPicPr>
          <p:cNvPr id="34" name="Picture 33" descr="Graphical user interface, application&#10;&#10;Description automatically generated">
            <a:extLst>
              <a:ext uri="{FF2B5EF4-FFF2-40B4-BE49-F238E27FC236}">
                <a16:creationId xmlns:a16="http://schemas.microsoft.com/office/drawing/2014/main" id="{8BA48934-FE6F-EF47-A273-600721CBCDEF}"/>
              </a:ext>
            </a:extLst>
          </p:cNvPr>
          <p:cNvPicPr>
            <a:picLocks noChangeAspect="1"/>
          </p:cNvPicPr>
          <p:nvPr/>
        </p:nvPicPr>
        <p:blipFill rotWithShape="1">
          <a:blip r:embed="rId16">
            <a:extLst>
              <a:ext uri="{28A0092B-C50C-407E-A947-70E740481C1C}">
                <a14:useLocalDpi xmlns:a14="http://schemas.microsoft.com/office/drawing/2010/main" val="0"/>
              </a:ext>
            </a:extLst>
          </a:blip>
          <a:srcRect l="67015" t="27765" r="9835" b="35227"/>
          <a:stretch/>
        </p:blipFill>
        <p:spPr>
          <a:xfrm>
            <a:off x="10563473" y="3332543"/>
            <a:ext cx="1157586" cy="1181837"/>
          </a:xfrm>
          <a:prstGeom prst="rect">
            <a:avLst/>
          </a:prstGeom>
        </p:spPr>
      </p:pic>
      <p:pic>
        <p:nvPicPr>
          <p:cNvPr id="37" name="Picture 36" descr="Graphical user interface, application&#10;&#10;Description automatically generated">
            <a:extLst>
              <a:ext uri="{FF2B5EF4-FFF2-40B4-BE49-F238E27FC236}">
                <a16:creationId xmlns:a16="http://schemas.microsoft.com/office/drawing/2014/main" id="{D8F64C95-47FA-C141-BF37-C264829DEF56}"/>
              </a:ext>
            </a:extLst>
          </p:cNvPr>
          <p:cNvPicPr>
            <a:picLocks noChangeAspect="1"/>
          </p:cNvPicPr>
          <p:nvPr/>
        </p:nvPicPr>
        <p:blipFill rotWithShape="1">
          <a:blip r:embed="rId17">
            <a:extLst>
              <a:ext uri="{28A0092B-C50C-407E-A947-70E740481C1C}">
                <a14:useLocalDpi xmlns:a14="http://schemas.microsoft.com/office/drawing/2010/main" val="0"/>
              </a:ext>
            </a:extLst>
          </a:blip>
          <a:srcRect l="62592" t="29708" r="4319" b="57663"/>
          <a:stretch/>
        </p:blipFill>
        <p:spPr>
          <a:xfrm>
            <a:off x="7921317" y="8679638"/>
            <a:ext cx="3220949" cy="785118"/>
          </a:xfrm>
          <a:prstGeom prst="rect">
            <a:avLst/>
          </a:prstGeom>
        </p:spPr>
      </p:pic>
      <p:pic>
        <p:nvPicPr>
          <p:cNvPr id="41" name="Picture 40" descr="Graphical user interface, application, website&#10;&#10;Description automatically generated">
            <a:extLst>
              <a:ext uri="{FF2B5EF4-FFF2-40B4-BE49-F238E27FC236}">
                <a16:creationId xmlns:a16="http://schemas.microsoft.com/office/drawing/2014/main" id="{5724E15E-B61B-7846-B6C5-8B25D6A02599}"/>
              </a:ext>
            </a:extLst>
          </p:cNvPr>
          <p:cNvPicPr>
            <a:picLocks noChangeAspect="1"/>
          </p:cNvPicPr>
          <p:nvPr/>
        </p:nvPicPr>
        <p:blipFill rotWithShape="1">
          <a:blip r:embed="rId18">
            <a:extLst>
              <a:ext uri="{28A0092B-C50C-407E-A947-70E740481C1C}">
                <a14:useLocalDpi xmlns:a14="http://schemas.microsoft.com/office/drawing/2010/main" val="0"/>
              </a:ext>
            </a:extLst>
          </a:blip>
          <a:srcRect l="64935" t="34356" r="7325" b="39650"/>
          <a:stretch/>
        </p:blipFill>
        <p:spPr>
          <a:xfrm>
            <a:off x="10499752" y="2321839"/>
            <a:ext cx="1437602" cy="860358"/>
          </a:xfrm>
          <a:prstGeom prst="rect">
            <a:avLst/>
          </a:prstGeom>
        </p:spPr>
      </p:pic>
      <p:pic>
        <p:nvPicPr>
          <p:cNvPr id="43" name="Picture 42" descr="Graphical user interface, application&#10;&#10;Description automatically generated">
            <a:extLst>
              <a:ext uri="{FF2B5EF4-FFF2-40B4-BE49-F238E27FC236}">
                <a16:creationId xmlns:a16="http://schemas.microsoft.com/office/drawing/2014/main" id="{CF4481B5-E4D4-B94D-90CE-97A24CB65F7D}"/>
              </a:ext>
            </a:extLst>
          </p:cNvPr>
          <p:cNvPicPr>
            <a:picLocks noChangeAspect="1"/>
          </p:cNvPicPr>
          <p:nvPr/>
        </p:nvPicPr>
        <p:blipFill rotWithShape="1">
          <a:blip r:embed="rId19">
            <a:extLst>
              <a:ext uri="{28A0092B-C50C-407E-A947-70E740481C1C}">
                <a14:useLocalDpi xmlns:a14="http://schemas.microsoft.com/office/drawing/2010/main" val="0"/>
              </a:ext>
            </a:extLst>
          </a:blip>
          <a:srcRect l="5516" t="43381" r="80071" b="48487"/>
          <a:stretch/>
        </p:blipFill>
        <p:spPr>
          <a:xfrm>
            <a:off x="10384807" y="1474287"/>
            <a:ext cx="1874217" cy="675336"/>
          </a:xfrm>
          <a:prstGeom prst="rect">
            <a:avLst/>
          </a:prstGeom>
        </p:spPr>
      </p:pic>
      <p:pic>
        <p:nvPicPr>
          <p:cNvPr id="45" name="Picture 44" descr="Graphical user interface, application&#10;&#10;Description automatically generated">
            <a:extLst>
              <a:ext uri="{FF2B5EF4-FFF2-40B4-BE49-F238E27FC236}">
                <a16:creationId xmlns:a16="http://schemas.microsoft.com/office/drawing/2014/main" id="{44D5E5AF-94EC-5541-9EB8-E6EE144B7D8F}"/>
              </a:ext>
            </a:extLst>
          </p:cNvPr>
          <p:cNvPicPr>
            <a:picLocks noChangeAspect="1"/>
          </p:cNvPicPr>
          <p:nvPr/>
        </p:nvPicPr>
        <p:blipFill rotWithShape="1">
          <a:blip r:embed="rId20">
            <a:extLst>
              <a:ext uri="{28A0092B-C50C-407E-A947-70E740481C1C}">
                <a14:useLocalDpi xmlns:a14="http://schemas.microsoft.com/office/drawing/2010/main" val="0"/>
              </a:ext>
            </a:extLst>
          </a:blip>
          <a:srcRect l="67004" t="29597" r="9871" b="58681"/>
          <a:stretch/>
        </p:blipFill>
        <p:spPr>
          <a:xfrm>
            <a:off x="10753356" y="7443657"/>
            <a:ext cx="1839345" cy="595433"/>
          </a:xfrm>
          <a:prstGeom prst="rect">
            <a:avLst/>
          </a:prstGeom>
        </p:spPr>
      </p:pic>
    </p:spTree>
    <p:extLst>
      <p:ext uri="{BB962C8B-B14F-4D97-AF65-F5344CB8AC3E}">
        <p14:creationId xmlns:p14="http://schemas.microsoft.com/office/powerpoint/2010/main" val="101797835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rPr dirty="0"/>
              <a:t>Goal of NLP</a:t>
            </a:r>
            <a:r>
              <a:rPr lang="en-US" dirty="0"/>
              <a:t>-practitioner</a:t>
            </a:r>
            <a:endParaRPr dirty="0"/>
          </a:p>
        </p:txBody>
      </p:sp>
      <p:grpSp>
        <p:nvGrpSpPr>
          <p:cNvPr id="161" name="Group 161"/>
          <p:cNvGrpSpPr/>
          <p:nvPr/>
        </p:nvGrpSpPr>
        <p:grpSpPr>
          <a:xfrm>
            <a:off x="2826718" y="2114836"/>
            <a:ext cx="7558088" cy="1778001"/>
            <a:chOff x="0" y="0"/>
            <a:chExt cx="7558087" cy="1778000"/>
          </a:xfrm>
        </p:grpSpPr>
        <p:sp>
          <p:nvSpPr>
            <p:cNvPr id="160" name="Shape 160"/>
            <p:cNvSpPr/>
            <p:nvPr/>
          </p:nvSpPr>
          <p:spPr>
            <a:xfrm>
              <a:off x="215900" y="139700"/>
              <a:ext cx="7126288" cy="12192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b="1">
                  <a:solidFill>
                    <a:schemeClr val="accent6"/>
                  </a:solidFill>
                  <a:latin typeface="Helvetica"/>
                  <a:ea typeface="Helvetica"/>
                  <a:cs typeface="Helvetica"/>
                  <a:sym typeface="Helvetica"/>
                </a:defRPr>
              </a:pPr>
              <a:r>
                <a:t>get computers to perform tasks </a:t>
              </a:r>
              <a:br/>
              <a:r>
                <a:t>involving human language</a:t>
              </a:r>
            </a:p>
          </p:txBody>
        </p:sp>
        <p:pic>
          <p:nvPicPr>
            <p:cNvPr id="159" name="Picture 158"/>
            <p:cNvPicPr>
              <a:picLocks/>
            </p:cNvPicPr>
            <p:nvPr/>
          </p:nvPicPr>
          <p:blipFill>
            <a:blip r:embed="rId3"/>
            <a:stretch>
              <a:fillRect/>
            </a:stretch>
          </p:blipFill>
          <p:spPr>
            <a:xfrm>
              <a:off x="-1" y="-1"/>
              <a:ext cx="7558089" cy="1778001"/>
            </a:xfrm>
            <a:prstGeom prst="rect">
              <a:avLst/>
            </a:prstGeom>
            <a:effectLst/>
          </p:spPr>
        </p:pic>
      </p:grpSp>
      <p:pic>
        <p:nvPicPr>
          <p:cNvPr id="3" name="Picture 2" descr="Application&#10;&#10;Description automatically generated with medium confidence">
            <a:extLst>
              <a:ext uri="{FF2B5EF4-FFF2-40B4-BE49-F238E27FC236}">
                <a16:creationId xmlns:a16="http://schemas.microsoft.com/office/drawing/2014/main" id="{EAD80ED9-50DE-8343-AC85-D56BFFE11946}"/>
              </a:ext>
            </a:extLst>
          </p:cNvPr>
          <p:cNvPicPr>
            <a:picLocks noChangeAspect="1"/>
          </p:cNvPicPr>
          <p:nvPr/>
        </p:nvPicPr>
        <p:blipFill rotWithShape="1">
          <a:blip r:embed="rId4">
            <a:extLst>
              <a:ext uri="{28A0092B-C50C-407E-A947-70E740481C1C}">
                <a14:useLocalDpi xmlns:a14="http://schemas.microsoft.com/office/drawing/2010/main" val="0"/>
              </a:ext>
            </a:extLst>
          </a:blip>
          <a:srcRect l="2580" t="27545" r="4832"/>
          <a:stretch/>
        </p:blipFill>
        <p:spPr>
          <a:xfrm>
            <a:off x="3442447" y="4032538"/>
            <a:ext cx="6598024" cy="4887559"/>
          </a:xfrm>
          <a:prstGeom prst="rect">
            <a:avLst/>
          </a:prstGeom>
        </p:spPr>
      </p:pic>
    </p:spTree>
    <p:extLst>
      <p:ext uri="{BB962C8B-B14F-4D97-AF65-F5344CB8AC3E}">
        <p14:creationId xmlns:p14="http://schemas.microsoft.com/office/powerpoint/2010/main" val="3681216602"/>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223F-AC81-1F47-A6D4-2890794B4D4D}"/>
              </a:ext>
            </a:extLst>
          </p:cNvPr>
          <p:cNvSpPr>
            <a:spLocks noGrp="1"/>
          </p:cNvSpPr>
          <p:nvPr>
            <p:ph type="title"/>
          </p:nvPr>
        </p:nvSpPr>
        <p:spPr/>
        <p:txBody>
          <a:bodyPr/>
          <a:lstStyle/>
          <a:p>
            <a:r>
              <a:rPr lang="en-US" dirty="0"/>
              <a:t>To A Computer</a:t>
            </a:r>
          </a:p>
        </p:txBody>
      </p:sp>
      <p:sp>
        <p:nvSpPr>
          <p:cNvPr id="3" name="Text Placeholder 2">
            <a:extLst>
              <a:ext uri="{FF2B5EF4-FFF2-40B4-BE49-F238E27FC236}">
                <a16:creationId xmlns:a16="http://schemas.microsoft.com/office/drawing/2014/main" id="{6CBAD717-662E-904F-A8D9-15480367D14D}"/>
              </a:ext>
            </a:extLst>
          </p:cNvPr>
          <p:cNvSpPr>
            <a:spLocks noGrp="1"/>
          </p:cNvSpPr>
          <p:nvPr>
            <p:ph type="body" idx="1"/>
          </p:nvPr>
        </p:nvSpPr>
        <p:spPr/>
        <p:txBody>
          <a:bodyPr/>
          <a:lstStyle/>
          <a:p>
            <a:pPr marL="0" indent="0">
              <a:buNone/>
            </a:pPr>
            <a:r>
              <a:rPr lang="en-US" dirty="0" err="1"/>
              <a:t>bakaji</a:t>
            </a:r>
            <a:r>
              <a:rPr lang="en-US" dirty="0"/>
              <a:t> </a:t>
            </a:r>
            <a:r>
              <a:rPr lang="en-US" dirty="0" err="1"/>
              <a:t>bavwa</a:t>
            </a:r>
            <a:r>
              <a:rPr lang="en-US" dirty="0"/>
              <a:t> </a:t>
            </a:r>
            <a:r>
              <a:rPr lang="en-US" dirty="0" err="1"/>
              <a:t>bamona</a:t>
            </a:r>
            <a:r>
              <a:rPr lang="en-US" dirty="0"/>
              <a:t> </a:t>
            </a:r>
            <a:r>
              <a:rPr lang="en-US" dirty="0" err="1"/>
              <a:t>muana</a:t>
            </a:r>
            <a:r>
              <a:rPr lang="en-US" dirty="0"/>
              <a:t>. </a:t>
            </a:r>
            <a:r>
              <a:rPr lang="en-US" dirty="0" err="1"/>
              <a:t>baluma</a:t>
            </a:r>
            <a:r>
              <a:rPr lang="en-US" dirty="0"/>
              <a:t> </a:t>
            </a:r>
            <a:r>
              <a:rPr lang="en-US" dirty="0" err="1"/>
              <a:t>bavwa</a:t>
            </a:r>
            <a:r>
              <a:rPr lang="en-US" dirty="0"/>
              <a:t> </a:t>
            </a:r>
            <a:r>
              <a:rPr lang="en-US" dirty="0" err="1"/>
              <a:t>bamona</a:t>
            </a:r>
            <a:r>
              <a:rPr lang="en-US" dirty="0"/>
              <a:t> </a:t>
            </a:r>
            <a:r>
              <a:rPr lang="en-US" dirty="0" err="1"/>
              <a:t>bakaji</a:t>
            </a:r>
            <a:r>
              <a:rPr lang="en-US" dirty="0"/>
              <a:t>. </a:t>
            </a:r>
            <a:r>
              <a:rPr lang="en-US" dirty="0" err="1"/>
              <a:t>Tubambwa</a:t>
            </a:r>
            <a:r>
              <a:rPr lang="en-US" dirty="0"/>
              <a:t> </a:t>
            </a:r>
            <a:r>
              <a:rPr lang="en-US" dirty="0" err="1"/>
              <a:t>tuvwa</a:t>
            </a:r>
            <a:r>
              <a:rPr lang="en-US" dirty="0"/>
              <a:t> </a:t>
            </a:r>
            <a:r>
              <a:rPr lang="en-US" dirty="0" err="1"/>
              <a:t>tumona</a:t>
            </a:r>
            <a:r>
              <a:rPr lang="en-US" dirty="0"/>
              <a:t> </a:t>
            </a:r>
            <a:r>
              <a:rPr lang="en-US" dirty="0" err="1"/>
              <a:t>baluma</a:t>
            </a:r>
            <a:r>
              <a:rPr lang="en-US" dirty="0"/>
              <a:t>. </a:t>
            </a:r>
            <a:r>
              <a:rPr lang="en-US" dirty="0" err="1"/>
              <a:t>kanzolu</a:t>
            </a:r>
            <a:r>
              <a:rPr lang="en-US" dirty="0"/>
              <a:t> </a:t>
            </a:r>
            <a:r>
              <a:rPr lang="en-US" dirty="0" err="1"/>
              <a:t>kavwa</a:t>
            </a:r>
            <a:r>
              <a:rPr lang="en-US" dirty="0"/>
              <a:t> </a:t>
            </a:r>
            <a:r>
              <a:rPr lang="en-US" dirty="0" err="1"/>
              <a:t>kamona</a:t>
            </a:r>
            <a:r>
              <a:rPr lang="en-US" dirty="0"/>
              <a:t> </a:t>
            </a:r>
            <a:r>
              <a:rPr lang="en-US" dirty="0" err="1"/>
              <a:t>tubambwa</a:t>
            </a:r>
            <a:r>
              <a:rPr lang="en-US" dirty="0"/>
              <a:t>. </a:t>
            </a:r>
            <a:r>
              <a:rPr lang="en-US" dirty="0" err="1"/>
              <a:t>cimuma</a:t>
            </a:r>
            <a:r>
              <a:rPr lang="en-US" dirty="0"/>
              <a:t> </a:t>
            </a:r>
            <a:r>
              <a:rPr lang="en-US" dirty="0" err="1"/>
              <a:t>civwa</a:t>
            </a:r>
            <a:r>
              <a:rPr lang="en-US" dirty="0"/>
              <a:t> </a:t>
            </a:r>
            <a:r>
              <a:rPr lang="en-US" dirty="0" err="1"/>
              <a:t>cimona</a:t>
            </a:r>
            <a:r>
              <a:rPr lang="en-US" dirty="0"/>
              <a:t> </a:t>
            </a:r>
            <a:r>
              <a:rPr lang="en-US" dirty="0" err="1"/>
              <a:t>ntambwe</a:t>
            </a:r>
            <a:r>
              <a:rPr lang="en-US" dirty="0"/>
              <a:t>. </a:t>
            </a:r>
            <a:r>
              <a:rPr lang="en-US" dirty="0" err="1"/>
              <a:t>ntambwe</a:t>
            </a:r>
            <a:r>
              <a:rPr lang="en-US" dirty="0"/>
              <a:t> </a:t>
            </a:r>
            <a:r>
              <a:rPr lang="en-US" dirty="0" err="1"/>
              <a:t>uvwa</a:t>
            </a:r>
            <a:r>
              <a:rPr lang="en-US" dirty="0"/>
              <a:t> </a:t>
            </a:r>
            <a:r>
              <a:rPr lang="en-US" dirty="0" err="1"/>
              <a:t>mumona</a:t>
            </a:r>
            <a:r>
              <a:rPr lang="en-US" dirty="0"/>
              <a:t> </a:t>
            </a:r>
            <a:r>
              <a:rPr lang="en-US" dirty="0" err="1"/>
              <a:t>tubimuma</a:t>
            </a:r>
            <a:r>
              <a:rPr lang="en-US" dirty="0"/>
              <a:t>. </a:t>
            </a:r>
          </a:p>
        </p:txBody>
      </p:sp>
      <p:sp>
        <p:nvSpPr>
          <p:cNvPr id="4" name="TextBox 3">
            <a:extLst>
              <a:ext uri="{FF2B5EF4-FFF2-40B4-BE49-F238E27FC236}">
                <a16:creationId xmlns:a16="http://schemas.microsoft.com/office/drawing/2014/main" id="{41EC3DCD-5E5A-4B44-B80C-344B1952F210}"/>
              </a:ext>
            </a:extLst>
          </p:cNvPr>
          <p:cNvSpPr txBox="1"/>
          <p:nvPr/>
        </p:nvSpPr>
        <p:spPr>
          <a:xfrm>
            <a:off x="5361046" y="8652510"/>
            <a:ext cx="707886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To a non-speaker of the language</a:t>
            </a:r>
          </a:p>
        </p:txBody>
      </p:sp>
      <p:sp>
        <p:nvSpPr>
          <p:cNvPr id="5" name="TextBox 4">
            <a:extLst>
              <a:ext uri="{FF2B5EF4-FFF2-40B4-BE49-F238E27FC236}">
                <a16:creationId xmlns:a16="http://schemas.microsoft.com/office/drawing/2014/main" id="{14B4CC8C-4633-1F4D-B904-1DBEAF2AF80C}"/>
              </a:ext>
            </a:extLst>
          </p:cNvPr>
          <p:cNvSpPr txBox="1"/>
          <p:nvPr/>
        </p:nvSpPr>
        <p:spPr>
          <a:xfrm>
            <a:off x="952500" y="2949409"/>
            <a:ext cx="182101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This text</a:t>
            </a:r>
          </a:p>
        </p:txBody>
      </p:sp>
    </p:spTree>
    <p:extLst>
      <p:ext uri="{BB962C8B-B14F-4D97-AF65-F5344CB8AC3E}">
        <p14:creationId xmlns:p14="http://schemas.microsoft.com/office/powerpoint/2010/main" val="198269374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223F-AC81-1F47-A6D4-2890794B4D4D}"/>
              </a:ext>
            </a:extLst>
          </p:cNvPr>
          <p:cNvSpPr>
            <a:spLocks noGrp="1"/>
          </p:cNvSpPr>
          <p:nvPr>
            <p:ph type="title"/>
          </p:nvPr>
        </p:nvSpPr>
        <p:spPr/>
        <p:txBody>
          <a:bodyPr/>
          <a:lstStyle/>
          <a:p>
            <a:r>
              <a:rPr lang="en-US" dirty="0"/>
              <a:t>To A Computer</a:t>
            </a:r>
          </a:p>
        </p:txBody>
      </p:sp>
      <p:sp>
        <p:nvSpPr>
          <p:cNvPr id="4" name="TextBox 3">
            <a:extLst>
              <a:ext uri="{FF2B5EF4-FFF2-40B4-BE49-F238E27FC236}">
                <a16:creationId xmlns:a16="http://schemas.microsoft.com/office/drawing/2014/main" id="{41EC3DCD-5E5A-4B44-B80C-344B1952F210}"/>
              </a:ext>
            </a:extLst>
          </p:cNvPr>
          <p:cNvSpPr txBox="1"/>
          <p:nvPr/>
        </p:nvSpPr>
        <p:spPr>
          <a:xfrm>
            <a:off x="5361046" y="8652510"/>
            <a:ext cx="707886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To a non-speaker of the language</a:t>
            </a:r>
          </a:p>
        </p:txBody>
      </p:sp>
      <p:sp>
        <p:nvSpPr>
          <p:cNvPr id="5" name="TextBox 4">
            <a:extLst>
              <a:ext uri="{FF2B5EF4-FFF2-40B4-BE49-F238E27FC236}">
                <a16:creationId xmlns:a16="http://schemas.microsoft.com/office/drawing/2014/main" id="{14B4CC8C-4633-1F4D-B904-1DBEAF2AF80C}"/>
              </a:ext>
            </a:extLst>
          </p:cNvPr>
          <p:cNvSpPr txBox="1"/>
          <p:nvPr/>
        </p:nvSpPr>
        <p:spPr>
          <a:xfrm>
            <a:off x="952500" y="2949409"/>
            <a:ext cx="182101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This text</a:t>
            </a:r>
          </a:p>
        </p:txBody>
      </p:sp>
      <p:pic>
        <p:nvPicPr>
          <p:cNvPr id="34" name="Picture 33" descr="A picture containing qr code&#10;&#10;Description automatically generated">
            <a:extLst>
              <a:ext uri="{FF2B5EF4-FFF2-40B4-BE49-F238E27FC236}">
                <a16:creationId xmlns:a16="http://schemas.microsoft.com/office/drawing/2014/main" id="{A9EA32A0-D2F9-7440-BC1A-ED02C97B5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873500"/>
            <a:ext cx="10566400" cy="2006600"/>
          </a:xfrm>
          <a:prstGeom prst="rect">
            <a:avLst/>
          </a:prstGeom>
        </p:spPr>
      </p:pic>
    </p:spTree>
    <p:extLst>
      <p:ext uri="{BB962C8B-B14F-4D97-AF65-F5344CB8AC3E}">
        <p14:creationId xmlns:p14="http://schemas.microsoft.com/office/powerpoint/2010/main" val="28726026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title"/>
          </p:nvPr>
        </p:nvSpPr>
        <p:spPr>
          <a:prstGeom prst="rect">
            <a:avLst/>
          </a:prstGeom>
        </p:spPr>
        <p:txBody>
          <a:bodyPr/>
          <a:lstStyle/>
          <a:p>
            <a:r>
              <a:t>Course Information</a:t>
            </a:r>
          </a:p>
        </p:txBody>
      </p:sp>
      <p:sp>
        <p:nvSpPr>
          <p:cNvPr id="122" name="Shape 122"/>
          <p:cNvSpPr>
            <a:spLocks noGrp="1"/>
          </p:cNvSpPr>
          <p:nvPr>
            <p:ph type="body" idx="1"/>
          </p:nvPr>
        </p:nvSpPr>
        <p:spPr>
          <a:prstGeom prst="rect">
            <a:avLst/>
          </a:prstGeom>
        </p:spPr>
        <p:txBody>
          <a:bodyPr>
            <a:normAutofit fontScale="92500" lnSpcReduction="20000"/>
          </a:bodyPr>
          <a:lstStyle/>
          <a:p>
            <a:pPr>
              <a:lnSpc>
                <a:spcPct val="170000"/>
              </a:lnSpc>
              <a:spcBef>
                <a:spcPts val="0"/>
              </a:spcBef>
            </a:pPr>
            <a:r>
              <a:rPr lang="en-US" dirty="0"/>
              <a:t>CS505 (Discussion and Resources @Piazza)</a:t>
            </a:r>
          </a:p>
          <a:p>
            <a:pPr>
              <a:lnSpc>
                <a:spcPct val="170000"/>
              </a:lnSpc>
              <a:spcBef>
                <a:spcPts val="0"/>
              </a:spcBef>
            </a:pPr>
            <a:r>
              <a:rPr lang="en-US" dirty="0">
                <a:hlinkClick r:id="rId2"/>
              </a:rPr>
              <a:t>https://piazza.com/bu/spring2022/cs505/info</a:t>
            </a:r>
            <a:endParaRPr lang="en-US" dirty="0"/>
          </a:p>
          <a:p>
            <a:pPr>
              <a:lnSpc>
                <a:spcPct val="170000"/>
              </a:lnSpc>
              <a:spcBef>
                <a:spcPts val="0"/>
              </a:spcBef>
            </a:pPr>
            <a:r>
              <a:rPr lang="en-US" b="1" dirty="0"/>
              <a:t>Lectures</a:t>
            </a:r>
            <a:r>
              <a:rPr lang="en-US" dirty="0"/>
              <a:t>: Tuesday </a:t>
            </a:r>
            <a:r>
              <a:rPr dirty="0"/>
              <a:t>and </a:t>
            </a:r>
            <a:r>
              <a:rPr lang="en-US" dirty="0"/>
              <a:t>Thursday 8 –</a:t>
            </a:r>
            <a:r>
              <a:rPr dirty="0"/>
              <a:t> </a:t>
            </a:r>
            <a:r>
              <a:rPr lang="en-US" dirty="0"/>
              <a:t>9.15 am at CAS 211</a:t>
            </a:r>
            <a:br>
              <a:rPr lang="en-US" dirty="0"/>
            </a:br>
            <a:r>
              <a:rPr lang="en-US" dirty="0"/>
              <a:t>or Zoom: </a:t>
            </a:r>
            <a:r>
              <a:rPr lang="en-US" dirty="0">
                <a:hlinkClick r:id="rId3"/>
              </a:rPr>
              <a:t>https://bostonu.zoom.us/j/98138949567?pwd=M2dDWmtrR09tbGNGYmZjbTdCa2sxQT09</a:t>
            </a:r>
            <a:r>
              <a:rPr lang="en-US" dirty="0"/>
              <a:t> </a:t>
            </a:r>
            <a:br>
              <a:rPr lang="en-US" dirty="0"/>
            </a:br>
            <a:r>
              <a:rPr lang="en-US" b="1" dirty="0"/>
              <a:t>Lab</a:t>
            </a:r>
            <a:r>
              <a:rPr lang="en-US" dirty="0"/>
              <a:t>: held on the week an assignment is due</a:t>
            </a:r>
            <a:endParaRPr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NLP</a:t>
            </a:r>
          </a:p>
        </p:txBody>
      </p:sp>
      <p:grpSp>
        <p:nvGrpSpPr>
          <p:cNvPr id="7" name="Group 6"/>
          <p:cNvGrpSpPr/>
          <p:nvPr/>
        </p:nvGrpSpPr>
        <p:grpSpPr>
          <a:xfrm>
            <a:off x="484913" y="598813"/>
            <a:ext cx="3297383" cy="3214256"/>
            <a:chOff x="2604654" y="3269672"/>
            <a:chExt cx="2466110" cy="232756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5280" t="18391" r="22957" b="33124"/>
            <a:stretch/>
          </p:blipFill>
          <p:spPr>
            <a:xfrm>
              <a:off x="2604654" y="3269672"/>
              <a:ext cx="2189018" cy="2133600"/>
            </a:xfrm>
            <a:prstGeom prst="rect">
              <a:avLst/>
            </a:prstGeom>
            <a:solidFill>
              <a:schemeClr val="bg1"/>
            </a:solidFill>
            <a:ln w="12700" cap="flat">
              <a:noFill/>
              <a:miter lim="400000"/>
            </a:ln>
            <a:effectLst/>
            <a:sp3d/>
          </p:spPr>
        </p:pic>
        <p:sp>
          <p:nvSpPr>
            <p:cNvPr id="5" name="Rectangle 4"/>
            <p:cNvSpPr/>
            <p:nvPr/>
          </p:nvSpPr>
          <p:spPr>
            <a:xfrm>
              <a:off x="4017818" y="4793673"/>
              <a:ext cx="1052946" cy="8035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4391890" y="4565073"/>
              <a:ext cx="401782" cy="4571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8" name="TextBox 7"/>
          <p:cNvSpPr txBox="1"/>
          <p:nvPr/>
        </p:nvSpPr>
        <p:spPr>
          <a:xfrm>
            <a:off x="2726806" y="6140633"/>
            <a:ext cx="294952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Knowledge of</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r>
              <a:rPr kumimoji="0" lang="en-US" sz="3600" b="0" i="0" u="none" strike="noStrike" cap="none" spc="0" normalizeH="0" baseline="0" dirty="0">
                <a:ln>
                  <a:noFill/>
                </a:ln>
                <a:solidFill>
                  <a:srgbClr val="000000"/>
                </a:solidFill>
                <a:effectLst/>
                <a:uFillTx/>
                <a:latin typeface="+mn-lt"/>
                <a:ea typeface="+mn-ea"/>
                <a:cs typeface="+mn-cs"/>
                <a:sym typeface="Helvetica Light"/>
              </a:rPr>
              <a:t>Language</a:t>
            </a:r>
          </a:p>
        </p:txBody>
      </p:sp>
      <p:sp>
        <p:nvSpPr>
          <p:cNvPr id="9" name="TextBox 8"/>
          <p:cNvSpPr txBox="1"/>
          <p:nvPr/>
        </p:nvSpPr>
        <p:spPr>
          <a:xfrm>
            <a:off x="10335800" y="9404787"/>
            <a:ext cx="266900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mn-lt"/>
                <a:ea typeface="+mn-ea"/>
                <a:cs typeface="+mn-cs"/>
                <a:sym typeface="Helvetica Light"/>
              </a:rPr>
              <a:t>Image source</a:t>
            </a:r>
            <a:r>
              <a:rPr kumimoji="0" lang="en-US" sz="1600" b="0" i="0" u="none" strike="noStrike" cap="none" spc="0" normalizeH="0" baseline="0" dirty="0">
                <a:ln>
                  <a:noFill/>
                </a:ln>
                <a:solidFill>
                  <a:srgbClr val="000000"/>
                </a:solidFill>
                <a:effectLst/>
                <a:uFillTx/>
                <a:latin typeface="+mn-lt"/>
                <a:ea typeface="+mn-ea"/>
                <a:cs typeface="+mn-cs"/>
                <a:sym typeface="Helvetica Light"/>
              </a:rPr>
              <a:t>: medium.com</a:t>
            </a:r>
          </a:p>
        </p:txBody>
      </p:sp>
      <p:sp>
        <p:nvSpPr>
          <p:cNvPr id="10" name="TextBox 9"/>
          <p:cNvSpPr txBox="1"/>
          <p:nvPr/>
        </p:nvSpPr>
        <p:spPr>
          <a:xfrm>
            <a:off x="1749760" y="2627258"/>
            <a:ext cx="3694579"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Computer</a:t>
            </a:r>
            <a:r>
              <a:rPr kumimoji="0" lang="en-US" sz="3600" b="0" i="0" u="none" strike="noStrike" cap="none" spc="0" normalizeH="0" dirty="0">
                <a:ln>
                  <a:noFill/>
                </a:ln>
                <a:solidFill>
                  <a:srgbClr val="000000"/>
                </a:solidFill>
                <a:effectLst/>
                <a:uFillTx/>
                <a:latin typeface="+mn-lt"/>
                <a:ea typeface="+mn-ea"/>
                <a:cs typeface="+mn-cs"/>
                <a:sym typeface="Helvetica Light"/>
              </a:rPr>
              <a:t> solving task involving human language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Oval 11"/>
          <p:cNvSpPr/>
          <p:nvPr/>
        </p:nvSpPr>
        <p:spPr>
          <a:xfrm>
            <a:off x="2337581" y="5635338"/>
            <a:ext cx="3727974" cy="1995054"/>
          </a:xfrm>
          <a:prstGeom prst="ellipse">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TextBox 12"/>
          <p:cNvSpPr txBox="1"/>
          <p:nvPr/>
        </p:nvSpPr>
        <p:spPr>
          <a:xfrm>
            <a:off x="3505364" y="7807392"/>
            <a:ext cx="13849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M</a:t>
            </a:r>
            <a:r>
              <a:rPr kumimoji="0" lang="en-US" sz="3600" b="0" i="0" u="none" strike="noStrike" cap="none" spc="0" normalizeH="0" baseline="0" dirty="0">
                <a:ln>
                  <a:noFill/>
                </a:ln>
                <a:solidFill>
                  <a:srgbClr val="000000"/>
                </a:solidFill>
                <a:effectLst/>
                <a:uFillTx/>
                <a:latin typeface="+mn-lt"/>
                <a:ea typeface="+mn-ea"/>
                <a:cs typeface="+mn-cs"/>
                <a:sym typeface="Helvetica Light"/>
              </a:rPr>
              <a:t>odel</a:t>
            </a:r>
          </a:p>
        </p:txBody>
      </p:sp>
      <p:cxnSp>
        <p:nvCxnSpPr>
          <p:cNvPr id="15" name="Straight Arrow Connector 14"/>
          <p:cNvCxnSpPr>
            <a:stCxn id="12" idx="6"/>
          </p:cNvCxnSpPr>
          <p:nvPr/>
        </p:nvCxnSpPr>
        <p:spPr>
          <a:xfrm>
            <a:off x="6065555" y="6632865"/>
            <a:ext cx="2551972" cy="0"/>
          </a:xfrm>
          <a:prstGeom prst="straightConnector1">
            <a:avLst/>
          </a:prstGeom>
          <a:noFill/>
          <a:ln w="41275" cap="flat">
            <a:solidFill>
              <a:srgbClr val="0070C0"/>
            </a:solidFill>
            <a:prstDash val="solid"/>
            <a:miter lim="400000"/>
            <a:tailEnd type="triangle" w="med" len="med"/>
          </a:ln>
          <a:effectLst/>
          <a:sp3d/>
        </p:spPr>
        <p:style>
          <a:lnRef idx="0">
            <a:scrgbClr r="0" g="0" b="0"/>
          </a:lnRef>
          <a:fillRef idx="0">
            <a:scrgbClr r="0" g="0" b="0"/>
          </a:fillRef>
          <a:effectRef idx="0">
            <a:scrgbClr r="0" g="0" b="0"/>
          </a:effectRef>
          <a:fontRef idx="none"/>
        </p:style>
      </p:cxnSp>
      <p:sp>
        <p:nvSpPr>
          <p:cNvPr id="16" name="TextBox 15"/>
          <p:cNvSpPr txBox="1"/>
          <p:nvPr/>
        </p:nvSpPr>
        <p:spPr>
          <a:xfrm>
            <a:off x="5082914" y="7419676"/>
            <a:ext cx="10291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FF0000"/>
                </a:solidFill>
                <a:effectLst/>
                <a:uFillTx/>
                <a:latin typeface="+mn-lt"/>
                <a:ea typeface="+mn-ea"/>
                <a:cs typeface="+mn-cs"/>
                <a:sym typeface="Helvetica Light"/>
              </a:rPr>
              <a:t>capture</a:t>
            </a:r>
          </a:p>
        </p:txBody>
      </p:sp>
      <p:sp>
        <p:nvSpPr>
          <p:cNvPr id="17" name="TextBox 16"/>
          <p:cNvSpPr txBox="1"/>
          <p:nvPr/>
        </p:nvSpPr>
        <p:spPr>
          <a:xfrm>
            <a:off x="6302794" y="5976275"/>
            <a:ext cx="207749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t>Algorithm</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8" name="TextBox 17"/>
          <p:cNvSpPr txBox="1"/>
          <p:nvPr/>
        </p:nvSpPr>
        <p:spPr>
          <a:xfrm>
            <a:off x="8854766" y="6304570"/>
            <a:ext cx="94897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task</a:t>
            </a:r>
          </a:p>
        </p:txBody>
      </p:sp>
      <p:sp>
        <p:nvSpPr>
          <p:cNvPr id="19" name="TextBox 18"/>
          <p:cNvSpPr txBox="1"/>
          <p:nvPr/>
        </p:nvSpPr>
        <p:spPr>
          <a:xfrm>
            <a:off x="9367092" y="6745927"/>
            <a:ext cx="210955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a:ln>
                  <a:noFill/>
                </a:ln>
                <a:solidFill>
                  <a:srgbClr val="FF0000"/>
                </a:solidFill>
                <a:effectLst/>
                <a:uFillTx/>
                <a:latin typeface="+mn-lt"/>
                <a:ea typeface="+mn-ea"/>
                <a:cs typeface="+mn-cs"/>
                <a:sym typeface="Helvetica Light"/>
              </a:rPr>
              <a:t>solve </a:t>
            </a:r>
            <a:r>
              <a:rPr kumimoji="0" lang="en-US" sz="2000" b="1" i="0" u="none" strike="noStrike" cap="none" spc="0" normalizeH="0">
                <a:ln>
                  <a:noFill/>
                </a:ln>
                <a:solidFill>
                  <a:srgbClr val="FF0000"/>
                </a:solidFill>
                <a:effectLst/>
                <a:uFillTx/>
                <a:latin typeface="+mn-lt"/>
                <a:ea typeface="+mn-ea"/>
                <a:cs typeface="+mn-cs"/>
                <a:sym typeface="Helvetica Light"/>
              </a:rPr>
              <a:t> ambiguity</a:t>
            </a:r>
            <a:endParaRPr kumimoji="0" lang="en-US" sz="2000" b="1" i="0" u="none" strike="noStrike" cap="none" spc="0" normalizeH="0" baseline="0" dirty="0">
              <a:ln>
                <a:noFill/>
              </a:ln>
              <a:solidFill>
                <a:srgbClr val="FF0000"/>
              </a:solidFill>
              <a:effectLst/>
              <a:uFillTx/>
              <a:latin typeface="+mn-lt"/>
              <a:ea typeface="+mn-ea"/>
              <a:cs typeface="+mn-cs"/>
              <a:sym typeface="Helvetica Light"/>
            </a:endParaRPr>
          </a:p>
        </p:txBody>
      </p:sp>
    </p:spTree>
    <p:extLst>
      <p:ext uri="{BB962C8B-B14F-4D97-AF65-F5344CB8AC3E}">
        <p14:creationId xmlns:p14="http://schemas.microsoft.com/office/powerpoint/2010/main" val="54510213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NLP</a:t>
            </a:r>
          </a:p>
        </p:txBody>
      </p:sp>
      <p:grpSp>
        <p:nvGrpSpPr>
          <p:cNvPr id="7" name="Group 6"/>
          <p:cNvGrpSpPr/>
          <p:nvPr/>
        </p:nvGrpSpPr>
        <p:grpSpPr>
          <a:xfrm>
            <a:off x="484913" y="598813"/>
            <a:ext cx="3297383" cy="3214256"/>
            <a:chOff x="2604654" y="3269672"/>
            <a:chExt cx="2466110" cy="232756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5280" t="18391" r="22957" b="33124"/>
            <a:stretch/>
          </p:blipFill>
          <p:spPr>
            <a:xfrm>
              <a:off x="2604654" y="3269672"/>
              <a:ext cx="2189018" cy="2133600"/>
            </a:xfrm>
            <a:prstGeom prst="rect">
              <a:avLst/>
            </a:prstGeom>
            <a:solidFill>
              <a:schemeClr val="bg1"/>
            </a:solidFill>
            <a:ln w="12700" cap="flat">
              <a:noFill/>
              <a:miter lim="400000"/>
            </a:ln>
            <a:effectLst/>
            <a:sp3d/>
          </p:spPr>
        </p:pic>
        <p:sp>
          <p:nvSpPr>
            <p:cNvPr id="5" name="Rectangle 4"/>
            <p:cNvSpPr/>
            <p:nvPr/>
          </p:nvSpPr>
          <p:spPr>
            <a:xfrm>
              <a:off x="4017818" y="4793673"/>
              <a:ext cx="1052946" cy="8035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4391890" y="4565073"/>
              <a:ext cx="401782" cy="4571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8" name="TextBox 7"/>
          <p:cNvSpPr txBox="1"/>
          <p:nvPr/>
        </p:nvSpPr>
        <p:spPr>
          <a:xfrm>
            <a:off x="2726806" y="6140633"/>
            <a:ext cx="294952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Knowledge of</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r>
              <a:rPr kumimoji="0" lang="en-US" sz="3600" b="0" i="0" u="none" strike="noStrike" cap="none" spc="0" normalizeH="0" baseline="0" dirty="0">
                <a:ln>
                  <a:noFill/>
                </a:ln>
                <a:solidFill>
                  <a:srgbClr val="000000"/>
                </a:solidFill>
                <a:effectLst/>
                <a:uFillTx/>
                <a:latin typeface="+mn-lt"/>
                <a:ea typeface="+mn-ea"/>
                <a:cs typeface="+mn-cs"/>
                <a:sym typeface="Helvetica Light"/>
              </a:rPr>
              <a:t>Language</a:t>
            </a:r>
          </a:p>
        </p:txBody>
      </p:sp>
      <p:sp>
        <p:nvSpPr>
          <p:cNvPr id="9" name="TextBox 8"/>
          <p:cNvSpPr txBox="1"/>
          <p:nvPr/>
        </p:nvSpPr>
        <p:spPr>
          <a:xfrm>
            <a:off x="10335800" y="9404787"/>
            <a:ext cx="266900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mn-lt"/>
                <a:ea typeface="+mn-ea"/>
                <a:cs typeface="+mn-cs"/>
                <a:sym typeface="Helvetica Light"/>
              </a:rPr>
              <a:t>Image source</a:t>
            </a:r>
            <a:r>
              <a:rPr kumimoji="0" lang="en-US" sz="1600" b="0" i="0" u="none" strike="noStrike" cap="none" spc="0" normalizeH="0" baseline="0" dirty="0">
                <a:ln>
                  <a:noFill/>
                </a:ln>
                <a:solidFill>
                  <a:srgbClr val="000000"/>
                </a:solidFill>
                <a:effectLst/>
                <a:uFillTx/>
                <a:latin typeface="+mn-lt"/>
                <a:ea typeface="+mn-ea"/>
                <a:cs typeface="+mn-cs"/>
                <a:sym typeface="Helvetica Light"/>
              </a:rPr>
              <a:t>: medium.com</a:t>
            </a:r>
          </a:p>
        </p:txBody>
      </p:sp>
      <p:sp>
        <p:nvSpPr>
          <p:cNvPr id="10" name="TextBox 9"/>
          <p:cNvSpPr txBox="1"/>
          <p:nvPr/>
        </p:nvSpPr>
        <p:spPr>
          <a:xfrm>
            <a:off x="1749760" y="2627258"/>
            <a:ext cx="3694579"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Computer</a:t>
            </a:r>
            <a:r>
              <a:rPr kumimoji="0" lang="en-US" sz="3600" b="0" i="0" u="none" strike="noStrike" cap="none" spc="0" normalizeH="0" dirty="0">
                <a:ln>
                  <a:noFill/>
                </a:ln>
                <a:solidFill>
                  <a:srgbClr val="000000"/>
                </a:solidFill>
                <a:effectLst/>
                <a:uFillTx/>
                <a:latin typeface="+mn-lt"/>
                <a:ea typeface="+mn-ea"/>
                <a:cs typeface="+mn-cs"/>
                <a:sym typeface="Helvetica Light"/>
              </a:rPr>
              <a:t> solving task involving human language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Oval 11"/>
          <p:cNvSpPr/>
          <p:nvPr/>
        </p:nvSpPr>
        <p:spPr>
          <a:xfrm>
            <a:off x="2337581" y="5635338"/>
            <a:ext cx="3727974" cy="1995054"/>
          </a:xfrm>
          <a:prstGeom prst="ellipse">
            <a:avLst/>
          </a:prstGeom>
          <a:solidFill>
            <a:srgbClr val="0070C0">
              <a:alpha val="31000"/>
            </a:srgb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TextBox 12"/>
          <p:cNvSpPr txBox="1"/>
          <p:nvPr/>
        </p:nvSpPr>
        <p:spPr>
          <a:xfrm>
            <a:off x="3505364" y="7807392"/>
            <a:ext cx="13849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M</a:t>
            </a:r>
            <a:r>
              <a:rPr kumimoji="0" lang="en-US" sz="3600" b="0" i="0" u="none" strike="noStrike" cap="none" spc="0" normalizeH="0" baseline="0" dirty="0">
                <a:ln>
                  <a:noFill/>
                </a:ln>
                <a:solidFill>
                  <a:srgbClr val="000000"/>
                </a:solidFill>
                <a:effectLst/>
                <a:uFillTx/>
                <a:latin typeface="+mn-lt"/>
                <a:ea typeface="+mn-ea"/>
                <a:cs typeface="+mn-cs"/>
                <a:sym typeface="Helvetica Light"/>
              </a:rPr>
              <a:t>odel</a:t>
            </a:r>
          </a:p>
        </p:txBody>
      </p:sp>
      <p:cxnSp>
        <p:nvCxnSpPr>
          <p:cNvPr id="15" name="Straight Arrow Connector 14"/>
          <p:cNvCxnSpPr>
            <a:stCxn id="12" idx="6"/>
          </p:cNvCxnSpPr>
          <p:nvPr/>
        </p:nvCxnSpPr>
        <p:spPr>
          <a:xfrm>
            <a:off x="6065555" y="6632865"/>
            <a:ext cx="2551972" cy="0"/>
          </a:xfrm>
          <a:prstGeom prst="straightConnector1">
            <a:avLst/>
          </a:prstGeom>
          <a:noFill/>
          <a:ln w="41275" cap="flat">
            <a:solidFill>
              <a:srgbClr val="0070C0"/>
            </a:solidFill>
            <a:prstDash val="solid"/>
            <a:miter lim="400000"/>
            <a:tailEnd type="triangle" w="med" len="med"/>
          </a:ln>
          <a:effectLst/>
          <a:sp3d/>
        </p:spPr>
        <p:style>
          <a:lnRef idx="0">
            <a:scrgbClr r="0" g="0" b="0"/>
          </a:lnRef>
          <a:fillRef idx="0">
            <a:scrgbClr r="0" g="0" b="0"/>
          </a:fillRef>
          <a:effectRef idx="0">
            <a:scrgbClr r="0" g="0" b="0"/>
          </a:effectRef>
          <a:fontRef idx="none"/>
        </p:style>
      </p:cxnSp>
      <p:sp>
        <p:nvSpPr>
          <p:cNvPr id="17" name="TextBox 16"/>
          <p:cNvSpPr txBox="1"/>
          <p:nvPr/>
        </p:nvSpPr>
        <p:spPr>
          <a:xfrm>
            <a:off x="6302794" y="5976275"/>
            <a:ext cx="207749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t>Algorithm</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8" name="TextBox 17"/>
          <p:cNvSpPr txBox="1"/>
          <p:nvPr/>
        </p:nvSpPr>
        <p:spPr>
          <a:xfrm>
            <a:off x="8854766" y="6304570"/>
            <a:ext cx="94897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task</a:t>
            </a:r>
          </a:p>
        </p:txBody>
      </p:sp>
    </p:spTree>
    <p:extLst>
      <p:ext uri="{BB962C8B-B14F-4D97-AF65-F5344CB8AC3E}">
        <p14:creationId xmlns:p14="http://schemas.microsoft.com/office/powerpoint/2010/main" val="36631122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title"/>
          </p:nvPr>
        </p:nvSpPr>
        <p:spPr>
          <a:prstGeom prst="rect">
            <a:avLst/>
          </a:prstGeom>
        </p:spPr>
        <p:txBody>
          <a:bodyPr/>
          <a:lstStyle>
            <a:lvl1pPr defTabSz="572516">
              <a:defRPr sz="7840"/>
            </a:lvl1pPr>
          </a:lstStyle>
          <a:p>
            <a:r>
              <a:t>Knowledge of Language</a:t>
            </a:r>
          </a:p>
        </p:txBody>
      </p:sp>
      <p:sp>
        <p:nvSpPr>
          <p:cNvPr id="164" name="Shape 164"/>
          <p:cNvSpPr>
            <a:spLocks noGrp="1"/>
          </p:cNvSpPr>
          <p:nvPr>
            <p:ph type="body" idx="1"/>
          </p:nvPr>
        </p:nvSpPr>
        <p:spPr>
          <a:prstGeom prst="rect">
            <a:avLst/>
          </a:prstGeom>
        </p:spPr>
        <p:txBody>
          <a:bodyPr/>
          <a:lstStyle/>
          <a:p>
            <a:pPr marL="0" indent="0">
              <a:buSzTx/>
              <a:buNone/>
              <a:defRPr b="1">
                <a:latin typeface="Helvetica"/>
                <a:ea typeface="Helvetica"/>
                <a:cs typeface="Helvetica"/>
                <a:sym typeface="Helvetica"/>
              </a:defRPr>
            </a:pPr>
            <a:endParaRPr dirty="0"/>
          </a:p>
          <a:p>
            <a:pPr lvl="1"/>
            <a:r>
              <a:rPr dirty="0"/>
              <a:t>phonetics: </a:t>
            </a:r>
            <a:r>
              <a:rPr lang="en-US" u="sng" dirty="0"/>
              <a:t>production</a:t>
            </a:r>
            <a:r>
              <a:rPr lang="en-US" dirty="0"/>
              <a:t> of sounds: </a:t>
            </a:r>
            <a:r>
              <a:rPr i="1" dirty="0">
                <a:solidFill>
                  <a:schemeClr val="accent1">
                    <a:hueOff val="47394"/>
                    <a:satOff val="-25753"/>
                    <a:lumOff val="-7544"/>
                  </a:schemeClr>
                </a:solidFill>
              </a:rPr>
              <a:t>physical description</a:t>
            </a:r>
            <a:r>
              <a:rPr dirty="0"/>
              <a:t> of sounds (position of mouth, tongue, etc.) i.e., how sounds are used in human speech</a:t>
            </a:r>
          </a:p>
          <a:p>
            <a:pPr lvl="1"/>
            <a:r>
              <a:rPr dirty="0"/>
              <a:t>phonology: </a:t>
            </a:r>
            <a:r>
              <a:rPr lang="en-US" u="sng" dirty="0"/>
              <a:t>patterns</a:t>
            </a:r>
            <a:r>
              <a:rPr lang="en-US" dirty="0"/>
              <a:t> of sounds: </a:t>
            </a:r>
            <a:r>
              <a:rPr dirty="0"/>
              <a:t>description of </a:t>
            </a:r>
            <a:r>
              <a:rPr i="1" dirty="0">
                <a:solidFill>
                  <a:schemeClr val="accent1">
                    <a:hueOff val="47394"/>
                    <a:satOff val="-25753"/>
                    <a:lumOff val="-7544"/>
                  </a:schemeClr>
                </a:solidFill>
              </a:rPr>
              <a:t>sound interrelation</a:t>
            </a:r>
            <a:r>
              <a:rPr dirty="0">
                <a:solidFill>
                  <a:schemeClr val="accent1">
                    <a:hueOff val="47394"/>
                    <a:satOff val="-25753"/>
                    <a:lumOff val="-7544"/>
                  </a:schemeClr>
                </a:solidFill>
              </a:rPr>
              <a:t> and </a:t>
            </a:r>
            <a:r>
              <a:rPr i="1" dirty="0">
                <a:solidFill>
                  <a:schemeClr val="accent1">
                    <a:hueOff val="47394"/>
                    <a:satOff val="-25753"/>
                    <a:lumOff val="-7544"/>
                  </a:schemeClr>
                </a:solidFill>
              </a:rPr>
              <a:t>function</a:t>
            </a:r>
            <a:r>
              <a:rPr dirty="0"/>
              <a:t> i.e., how speech sounds are used in a particular language e.g., </a:t>
            </a:r>
            <a:r>
              <a:rPr b="1" dirty="0">
                <a:latin typeface="Helvetica"/>
                <a:ea typeface="Helvetica"/>
                <a:cs typeface="Helvetica"/>
                <a:sym typeface="Helvetica"/>
              </a:rPr>
              <a:t>c</a:t>
            </a:r>
            <a:r>
              <a:rPr dirty="0"/>
              <a:t>art vs. </a:t>
            </a:r>
            <a:r>
              <a:rPr b="1" dirty="0">
                <a:latin typeface="Helvetica"/>
                <a:ea typeface="Helvetica"/>
                <a:cs typeface="Helvetica"/>
                <a:sym typeface="Helvetica"/>
              </a:rPr>
              <a:t>c</a:t>
            </a:r>
            <a:r>
              <a:rPr dirty="0"/>
              <a:t>oot</a:t>
            </a:r>
          </a:p>
        </p:txBody>
      </p:sp>
      <p:grpSp>
        <p:nvGrpSpPr>
          <p:cNvPr id="167" name="Group 167"/>
          <p:cNvGrpSpPr/>
          <p:nvPr/>
        </p:nvGrpSpPr>
        <p:grpSpPr>
          <a:xfrm>
            <a:off x="3225948" y="2888526"/>
            <a:ext cx="6133804" cy="1231901"/>
            <a:chOff x="0" y="0"/>
            <a:chExt cx="6133802" cy="1231900"/>
          </a:xfrm>
        </p:grpSpPr>
        <p:sp>
          <p:nvSpPr>
            <p:cNvPr id="166" name="Shape 166"/>
            <p:cNvSpPr/>
            <p:nvPr/>
          </p:nvSpPr>
          <p:spPr>
            <a:xfrm>
              <a:off x="215900" y="139700"/>
              <a:ext cx="5702003" cy="6731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spcBef>
                  <a:spcPts val="4200"/>
                </a:spcBef>
                <a:defRPr b="1">
                  <a:solidFill>
                    <a:schemeClr val="accent1"/>
                  </a:solidFill>
                  <a:latin typeface="Helvetica"/>
                  <a:ea typeface="Helvetica"/>
                  <a:cs typeface="Helvetica"/>
                  <a:sym typeface="Helvetica"/>
                </a:defRPr>
              </a:lvl1pPr>
            </a:lstStyle>
            <a:p>
              <a:r>
                <a:t>phonetics and phonology</a:t>
              </a:r>
            </a:p>
          </p:txBody>
        </p:sp>
        <p:pic>
          <p:nvPicPr>
            <p:cNvPr id="165" name="Picture 164"/>
            <p:cNvPicPr>
              <a:picLocks/>
            </p:cNvPicPr>
            <p:nvPr/>
          </p:nvPicPr>
          <p:blipFill>
            <a:blip r:embed="rId2"/>
            <a:stretch>
              <a:fillRect/>
            </a:stretch>
          </p:blipFill>
          <p:spPr>
            <a:xfrm>
              <a:off x="0" y="-1"/>
              <a:ext cx="6133803" cy="1231901"/>
            </a:xfrm>
            <a:prstGeom prst="rect">
              <a:avLst/>
            </a:prstGeom>
            <a:effectLst/>
          </p:spPr>
        </p:pic>
      </p:gr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lvl1pPr defTabSz="572516">
              <a:defRPr sz="7840"/>
            </a:lvl1pPr>
          </a:lstStyle>
          <a:p>
            <a:r>
              <a:t>Knowledge of Language</a:t>
            </a:r>
          </a:p>
        </p:txBody>
      </p:sp>
      <p:sp>
        <p:nvSpPr>
          <p:cNvPr id="170" name="Shape 170"/>
          <p:cNvSpPr>
            <a:spLocks noGrp="1"/>
          </p:cNvSpPr>
          <p:nvPr>
            <p:ph type="body" idx="1"/>
          </p:nvPr>
        </p:nvSpPr>
        <p:spPr>
          <a:prstGeom prst="rect">
            <a:avLst/>
          </a:prstGeom>
        </p:spPr>
        <p:txBody>
          <a:bodyPr/>
          <a:lstStyle/>
          <a:p>
            <a:pPr marL="391159" indent="-391159" defTabSz="514095">
              <a:spcBef>
                <a:spcPts val="3600"/>
              </a:spcBef>
              <a:defRPr sz="3168"/>
            </a:pPr>
            <a:endParaRPr/>
          </a:p>
          <a:p>
            <a:pPr marL="391159" indent="-391159" defTabSz="514095">
              <a:spcBef>
                <a:spcPts val="3600"/>
              </a:spcBef>
              <a:defRPr sz="3168"/>
            </a:pPr>
            <a:r>
              <a:t>different </a:t>
            </a:r>
            <a:r>
              <a:rPr i="1">
                <a:solidFill>
                  <a:schemeClr val="accent2">
                    <a:hueOff val="-902888"/>
                    <a:satOff val="-15377"/>
                    <a:lumOff val="-12864"/>
                  </a:schemeClr>
                </a:solidFill>
              </a:rPr>
              <a:t>variations of words</a:t>
            </a:r>
            <a:r>
              <a:t> e.g., door vs doors (singular vs. plural), kejar vs. dikejar (chase vs. to be chased, in Indonesian language)</a:t>
            </a:r>
          </a:p>
          <a:p>
            <a:pPr marL="0" indent="0" defTabSz="514095">
              <a:spcBef>
                <a:spcPts val="3600"/>
              </a:spcBef>
              <a:buSzTx/>
              <a:buNone/>
              <a:defRPr sz="3168" b="1">
                <a:latin typeface="Helvetica"/>
                <a:ea typeface="Helvetica"/>
                <a:cs typeface="Helvetica"/>
                <a:sym typeface="Helvetica"/>
              </a:defRPr>
            </a:pPr>
            <a:endParaRPr/>
          </a:p>
          <a:p>
            <a:pPr marL="782319" lvl="1" indent="-391159" defTabSz="514095">
              <a:spcBef>
                <a:spcPts val="3600"/>
              </a:spcBef>
              <a:defRPr sz="3168"/>
            </a:pPr>
            <a:r>
              <a:rPr i="1">
                <a:solidFill>
                  <a:schemeClr val="accent4">
                    <a:hueOff val="46120"/>
                    <a:satOff val="4178"/>
                    <a:lumOff val="-16732"/>
                  </a:schemeClr>
                </a:solidFill>
              </a:rPr>
              <a:t>structural knowledge</a:t>
            </a:r>
            <a:r>
              <a:t> to order and group words together</a:t>
            </a:r>
          </a:p>
          <a:p>
            <a:pPr marL="1173480" lvl="2" indent="-391159" defTabSz="514095">
              <a:spcBef>
                <a:spcPts val="3600"/>
              </a:spcBef>
              <a:defRPr sz="3168"/>
            </a:pPr>
            <a:r>
              <a:t>I’m sorry Dave, I’m afraid I can’t do that</a:t>
            </a:r>
          </a:p>
          <a:p>
            <a:pPr marL="1173480" lvl="2" indent="-391159" defTabSz="514095">
              <a:spcBef>
                <a:spcPts val="3600"/>
              </a:spcBef>
              <a:defRPr sz="3168"/>
            </a:pPr>
            <a:r>
              <a:t>(*) I’m I do, sorry that afraid Dave I’m I can’t</a:t>
            </a:r>
          </a:p>
        </p:txBody>
      </p:sp>
      <p:grpSp>
        <p:nvGrpSpPr>
          <p:cNvPr id="173" name="Group 173"/>
          <p:cNvGrpSpPr/>
          <p:nvPr/>
        </p:nvGrpSpPr>
        <p:grpSpPr>
          <a:xfrm>
            <a:off x="4895949" y="2584335"/>
            <a:ext cx="3212902" cy="1231901"/>
            <a:chOff x="0" y="0"/>
            <a:chExt cx="3212901" cy="1231900"/>
          </a:xfrm>
        </p:grpSpPr>
        <p:sp>
          <p:nvSpPr>
            <p:cNvPr id="172" name="Shape 172"/>
            <p:cNvSpPr/>
            <p:nvPr/>
          </p:nvSpPr>
          <p:spPr>
            <a:xfrm>
              <a:off x="215900" y="139700"/>
              <a:ext cx="2781102" cy="6731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spcBef>
                  <a:spcPts val="4200"/>
                </a:spcBef>
                <a:defRPr b="1">
                  <a:solidFill>
                    <a:schemeClr val="accent2">
                      <a:hueOff val="-554920"/>
                      <a:satOff val="-21482"/>
                      <a:lumOff val="-6228"/>
                    </a:schemeClr>
                  </a:solidFill>
                  <a:latin typeface="Helvetica"/>
                  <a:ea typeface="Helvetica"/>
                  <a:cs typeface="Helvetica"/>
                  <a:sym typeface="Helvetica"/>
                </a:defRPr>
              </a:lvl1pPr>
            </a:lstStyle>
            <a:p>
              <a:r>
                <a:t>morphology</a:t>
              </a:r>
            </a:p>
          </p:txBody>
        </p:sp>
        <p:pic>
          <p:nvPicPr>
            <p:cNvPr id="171" name="Picture 170"/>
            <p:cNvPicPr>
              <a:picLocks/>
            </p:cNvPicPr>
            <p:nvPr/>
          </p:nvPicPr>
          <p:blipFill>
            <a:blip r:embed="rId2"/>
            <a:stretch>
              <a:fillRect/>
            </a:stretch>
          </p:blipFill>
          <p:spPr>
            <a:xfrm>
              <a:off x="0" y="-1"/>
              <a:ext cx="3212902" cy="1231901"/>
            </a:xfrm>
            <a:prstGeom prst="rect">
              <a:avLst/>
            </a:prstGeom>
            <a:effectLst/>
          </p:spPr>
        </p:pic>
      </p:grpSp>
      <p:grpSp>
        <p:nvGrpSpPr>
          <p:cNvPr id="176" name="Group 176"/>
          <p:cNvGrpSpPr/>
          <p:nvPr/>
        </p:nvGrpSpPr>
        <p:grpSpPr>
          <a:xfrm>
            <a:off x="5607642" y="5388627"/>
            <a:ext cx="2020119" cy="1231901"/>
            <a:chOff x="0" y="0"/>
            <a:chExt cx="2020118" cy="1231900"/>
          </a:xfrm>
        </p:grpSpPr>
        <p:sp>
          <p:nvSpPr>
            <p:cNvPr id="175" name="Shape 175"/>
            <p:cNvSpPr/>
            <p:nvPr/>
          </p:nvSpPr>
          <p:spPr>
            <a:xfrm>
              <a:off x="215900" y="139700"/>
              <a:ext cx="1588319" cy="6731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spcBef>
                  <a:spcPts val="4200"/>
                </a:spcBef>
                <a:defRPr b="1">
                  <a:solidFill>
                    <a:schemeClr val="accent3">
                      <a:hueOff val="-546623"/>
                      <a:satOff val="7767"/>
                      <a:lumOff val="-14512"/>
                    </a:schemeClr>
                  </a:solidFill>
                  <a:latin typeface="Helvetica"/>
                  <a:ea typeface="Helvetica"/>
                  <a:cs typeface="Helvetica"/>
                  <a:sym typeface="Helvetica"/>
                </a:defRPr>
              </a:lvl1pPr>
            </a:lstStyle>
            <a:p>
              <a:r>
                <a:t>syntax</a:t>
              </a:r>
            </a:p>
          </p:txBody>
        </p:sp>
        <p:pic>
          <p:nvPicPr>
            <p:cNvPr id="174" name="Picture 173"/>
            <p:cNvPicPr>
              <a:picLocks/>
            </p:cNvPicPr>
            <p:nvPr/>
          </p:nvPicPr>
          <p:blipFill>
            <a:blip r:embed="rId3"/>
            <a:stretch>
              <a:fillRect/>
            </a:stretch>
          </p:blipFill>
          <p:spPr>
            <a:xfrm>
              <a:off x="0" y="-1"/>
              <a:ext cx="2020119" cy="1231901"/>
            </a:xfrm>
            <a:prstGeom prst="rect">
              <a:avLst/>
            </a:prstGeom>
            <a:effectLst/>
          </p:spPr>
        </p:pic>
      </p:gr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title"/>
          </p:nvPr>
        </p:nvSpPr>
        <p:spPr>
          <a:prstGeom prst="rect">
            <a:avLst/>
          </a:prstGeom>
        </p:spPr>
        <p:txBody>
          <a:bodyPr/>
          <a:lstStyle>
            <a:lvl1pPr defTabSz="572516">
              <a:defRPr sz="7840"/>
            </a:lvl1pPr>
          </a:lstStyle>
          <a:p>
            <a:r>
              <a:t>Knowledge of Language</a:t>
            </a:r>
          </a:p>
        </p:txBody>
      </p:sp>
      <p:sp>
        <p:nvSpPr>
          <p:cNvPr id="179" name="Shape 179"/>
          <p:cNvSpPr>
            <a:spLocks noGrp="1"/>
          </p:cNvSpPr>
          <p:nvPr>
            <p:ph type="body" idx="1"/>
          </p:nvPr>
        </p:nvSpPr>
        <p:spPr>
          <a:prstGeom prst="rect">
            <a:avLst/>
          </a:prstGeom>
        </p:spPr>
        <p:txBody>
          <a:bodyPr anchor="t"/>
          <a:lstStyle/>
          <a:p>
            <a:pPr lvl="1"/>
            <a:endParaRPr/>
          </a:p>
          <a:p>
            <a:pPr lvl="1"/>
            <a:r>
              <a:rPr i="1">
                <a:solidFill>
                  <a:schemeClr val="accent4">
                    <a:hueOff val="46120"/>
                    <a:satOff val="4178"/>
                    <a:lumOff val="-16732"/>
                  </a:schemeClr>
                </a:solidFill>
              </a:rPr>
              <a:t>meaning of words</a:t>
            </a:r>
            <a:r>
              <a:t> e.g., to answer the question:</a:t>
            </a:r>
          </a:p>
          <a:p>
            <a:pPr lvl="1"/>
            <a:endParaRPr/>
          </a:p>
          <a:p>
            <a:pPr lvl="1"/>
            <a:endParaRPr/>
          </a:p>
          <a:p>
            <a:pPr lvl="1"/>
            <a:r>
              <a:t>need to know the meaning of “silk”, “export”, …</a:t>
            </a:r>
          </a:p>
        </p:txBody>
      </p:sp>
      <p:grpSp>
        <p:nvGrpSpPr>
          <p:cNvPr id="182" name="Group 182"/>
          <p:cNvGrpSpPr/>
          <p:nvPr/>
        </p:nvGrpSpPr>
        <p:grpSpPr>
          <a:xfrm>
            <a:off x="1351679" y="4741773"/>
            <a:ext cx="10744421" cy="1778008"/>
            <a:chOff x="0" y="0"/>
            <a:chExt cx="10744419" cy="1778006"/>
          </a:xfrm>
        </p:grpSpPr>
        <p:sp>
          <p:nvSpPr>
            <p:cNvPr id="181" name="Shape 181"/>
            <p:cNvSpPr/>
            <p:nvPr/>
          </p:nvSpPr>
          <p:spPr>
            <a:xfrm>
              <a:off x="215900" y="139700"/>
              <a:ext cx="10312619" cy="1219207"/>
            </a:xfrm>
            <a:prstGeom prst="rect">
              <a:avLst/>
            </a:prstGeom>
            <a:no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algn="l">
                <a:spcBef>
                  <a:spcPts val="4200"/>
                </a:spcBef>
              </a:pPr>
              <a:r>
                <a:t>How much Chinese </a:t>
              </a:r>
              <a:r>
                <a:rPr b="1">
                  <a:latin typeface="Helvetica"/>
                  <a:ea typeface="Helvetica"/>
                  <a:cs typeface="Helvetica"/>
                  <a:sym typeface="Helvetica"/>
                </a:rPr>
                <a:t>silk</a:t>
              </a:r>
              <a:r>
                <a:t> was </a:t>
              </a:r>
              <a:r>
                <a:rPr b="1">
                  <a:latin typeface="Helvetica"/>
                  <a:ea typeface="Helvetica"/>
                  <a:cs typeface="Helvetica"/>
                  <a:sym typeface="Helvetica"/>
                </a:rPr>
                <a:t>exported</a:t>
              </a:r>
              <a:r>
                <a:t> to Western Europe by the end of the 18th century?</a:t>
              </a:r>
            </a:p>
          </p:txBody>
        </p:sp>
        <p:pic>
          <p:nvPicPr>
            <p:cNvPr id="180" name="Picture 179"/>
            <p:cNvPicPr>
              <a:picLocks/>
            </p:cNvPicPr>
            <p:nvPr/>
          </p:nvPicPr>
          <p:blipFill>
            <a:blip r:embed="rId2"/>
            <a:stretch>
              <a:fillRect/>
            </a:stretch>
          </p:blipFill>
          <p:spPr>
            <a:xfrm>
              <a:off x="-1" y="0"/>
              <a:ext cx="10744421" cy="1778007"/>
            </a:xfrm>
            <a:prstGeom prst="rect">
              <a:avLst/>
            </a:prstGeom>
            <a:effectLst/>
          </p:spPr>
        </p:pic>
      </p:grpSp>
      <p:grpSp>
        <p:nvGrpSpPr>
          <p:cNvPr id="185" name="Group 185"/>
          <p:cNvGrpSpPr/>
          <p:nvPr/>
        </p:nvGrpSpPr>
        <p:grpSpPr>
          <a:xfrm>
            <a:off x="4335834" y="2658165"/>
            <a:ext cx="4333132" cy="1231901"/>
            <a:chOff x="0" y="0"/>
            <a:chExt cx="4333130" cy="1231900"/>
          </a:xfrm>
        </p:grpSpPr>
        <p:sp>
          <p:nvSpPr>
            <p:cNvPr id="184" name="Shape 184"/>
            <p:cNvSpPr/>
            <p:nvPr/>
          </p:nvSpPr>
          <p:spPr>
            <a:xfrm>
              <a:off x="215900" y="139700"/>
              <a:ext cx="3901331" cy="6731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spcBef>
                  <a:spcPts val="4200"/>
                </a:spcBef>
                <a:defRPr b="1">
                  <a:solidFill>
                    <a:schemeClr val="accent4">
                      <a:hueOff val="46120"/>
                      <a:satOff val="4178"/>
                      <a:lumOff val="-16732"/>
                    </a:schemeClr>
                  </a:solidFill>
                  <a:latin typeface="Helvetica"/>
                  <a:ea typeface="Helvetica"/>
                  <a:cs typeface="Helvetica"/>
                  <a:sym typeface="Helvetica"/>
                </a:defRPr>
              </a:lvl1pPr>
            </a:lstStyle>
            <a:p>
              <a:r>
                <a:t>lexical semantics</a:t>
              </a:r>
            </a:p>
          </p:txBody>
        </p:sp>
        <p:pic>
          <p:nvPicPr>
            <p:cNvPr id="183" name="Picture 182"/>
            <p:cNvPicPr>
              <a:picLocks/>
            </p:cNvPicPr>
            <p:nvPr/>
          </p:nvPicPr>
          <p:blipFill>
            <a:blip r:embed="rId3"/>
            <a:stretch>
              <a:fillRect/>
            </a:stretch>
          </p:blipFill>
          <p:spPr>
            <a:xfrm>
              <a:off x="-1" y="-1"/>
              <a:ext cx="4333132" cy="1231901"/>
            </a:xfrm>
            <a:prstGeom prst="rect">
              <a:avLst/>
            </a:prstGeom>
            <a:effectLst/>
          </p:spPr>
        </p:pic>
      </p:gr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prstGeom prst="rect">
            <a:avLst/>
          </a:prstGeom>
        </p:spPr>
        <p:txBody>
          <a:bodyPr/>
          <a:lstStyle>
            <a:lvl1pPr defTabSz="572516">
              <a:defRPr sz="7840"/>
            </a:lvl1pPr>
          </a:lstStyle>
          <a:p>
            <a:r>
              <a:t>Knowledge of Language</a:t>
            </a:r>
          </a:p>
        </p:txBody>
      </p:sp>
      <p:sp>
        <p:nvSpPr>
          <p:cNvPr id="188" name="Shape 188"/>
          <p:cNvSpPr>
            <a:spLocks noGrp="1"/>
          </p:cNvSpPr>
          <p:nvPr>
            <p:ph type="body" idx="1"/>
          </p:nvPr>
        </p:nvSpPr>
        <p:spPr>
          <a:prstGeom prst="rect">
            <a:avLst/>
          </a:prstGeom>
        </p:spPr>
        <p:txBody>
          <a:bodyPr anchor="t"/>
          <a:lstStyle/>
          <a:p>
            <a:pPr marL="782319" lvl="1" indent="-391159" defTabSz="514095">
              <a:spcBef>
                <a:spcPts val="3600"/>
              </a:spcBef>
              <a:defRPr sz="3168"/>
            </a:pPr>
            <a:endParaRPr/>
          </a:p>
          <a:p>
            <a:pPr marL="782319" lvl="1" indent="-391159" defTabSz="514095">
              <a:spcBef>
                <a:spcPts val="3600"/>
              </a:spcBef>
              <a:defRPr sz="3168"/>
            </a:pPr>
            <a:r>
              <a:t>meaning of words in </a:t>
            </a:r>
            <a:r>
              <a:rPr i="1">
                <a:solidFill>
                  <a:schemeClr val="accent4">
                    <a:hueOff val="46120"/>
                    <a:satOff val="4178"/>
                    <a:lumOff val="-16732"/>
                  </a:schemeClr>
                </a:solidFill>
              </a:rPr>
              <a:t>combination</a:t>
            </a:r>
            <a:r>
              <a:t> e.g., to answer the question:</a:t>
            </a:r>
          </a:p>
          <a:p>
            <a:pPr marL="782319" lvl="1" indent="-391159" defTabSz="514095">
              <a:spcBef>
                <a:spcPts val="3600"/>
              </a:spcBef>
              <a:defRPr sz="3168"/>
            </a:pPr>
            <a:endParaRPr/>
          </a:p>
          <a:p>
            <a:pPr marL="782319" lvl="1" indent="-391159" defTabSz="514095">
              <a:spcBef>
                <a:spcPts val="3600"/>
              </a:spcBef>
              <a:defRPr sz="3168"/>
            </a:pPr>
            <a:endParaRPr/>
          </a:p>
          <a:p>
            <a:pPr marL="782319" lvl="1" indent="-391159" defTabSz="514095">
              <a:spcBef>
                <a:spcPts val="3600"/>
              </a:spcBef>
              <a:defRPr sz="3168"/>
            </a:pPr>
            <a:r>
              <a:t>need to know the meaning of </a:t>
            </a:r>
            <a:r>
              <a:rPr i="1">
                <a:solidFill>
                  <a:schemeClr val="accent6"/>
                </a:solidFill>
              </a:rPr>
              <a:t>Chinese silk</a:t>
            </a:r>
            <a:r>
              <a:t> as opposed to </a:t>
            </a:r>
            <a:r>
              <a:rPr i="1">
                <a:solidFill>
                  <a:schemeClr val="accent5"/>
                </a:solidFill>
              </a:rPr>
              <a:t>Assam silk</a:t>
            </a:r>
            <a:r>
              <a:t>, for example; or what </a:t>
            </a:r>
            <a:r>
              <a:rPr i="1">
                <a:solidFill>
                  <a:schemeClr val="accent2"/>
                </a:solidFill>
              </a:rPr>
              <a:t>Western Europe</a:t>
            </a:r>
            <a:r>
              <a:t> means as opposed to </a:t>
            </a:r>
            <a:r>
              <a:rPr i="1">
                <a:solidFill>
                  <a:schemeClr val="accent3">
                    <a:hueOff val="-546623"/>
                    <a:satOff val="7767"/>
                    <a:lumOff val="-14512"/>
                  </a:schemeClr>
                </a:solidFill>
              </a:rPr>
              <a:t>Eastern Europe</a:t>
            </a:r>
            <a:r>
              <a:t>; or </a:t>
            </a:r>
            <a:r>
              <a:rPr i="1">
                <a:solidFill>
                  <a:schemeClr val="accent1"/>
                </a:solidFill>
              </a:rPr>
              <a:t>what end of the 18th century</a:t>
            </a:r>
            <a:r>
              <a:t> mean as opposed to </a:t>
            </a:r>
            <a:r>
              <a:rPr i="1">
                <a:solidFill>
                  <a:schemeClr val="accent4">
                    <a:hueOff val="46120"/>
                    <a:satOff val="4178"/>
                    <a:lumOff val="-16732"/>
                  </a:schemeClr>
                </a:solidFill>
              </a:rPr>
              <a:t>end of that road</a:t>
            </a:r>
            <a:r>
              <a:t>?</a:t>
            </a:r>
          </a:p>
        </p:txBody>
      </p:sp>
      <p:grpSp>
        <p:nvGrpSpPr>
          <p:cNvPr id="191" name="Group 191"/>
          <p:cNvGrpSpPr/>
          <p:nvPr/>
        </p:nvGrpSpPr>
        <p:grpSpPr>
          <a:xfrm>
            <a:off x="795130" y="4857743"/>
            <a:ext cx="11414540" cy="1778014"/>
            <a:chOff x="0" y="0"/>
            <a:chExt cx="11414538" cy="1778013"/>
          </a:xfrm>
        </p:grpSpPr>
        <p:sp>
          <p:nvSpPr>
            <p:cNvPr id="190" name="Shape 190"/>
            <p:cNvSpPr/>
            <p:nvPr/>
          </p:nvSpPr>
          <p:spPr>
            <a:xfrm>
              <a:off x="215900" y="139700"/>
              <a:ext cx="10982740" cy="1219214"/>
            </a:xfrm>
            <a:prstGeom prst="rect">
              <a:avLst/>
            </a:prstGeom>
            <a:no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algn="l">
                <a:spcBef>
                  <a:spcPts val="4200"/>
                </a:spcBef>
              </a:pPr>
              <a:r>
                <a:t>How much </a:t>
              </a:r>
              <a:r>
                <a:rPr b="1">
                  <a:latin typeface="Helvetica"/>
                  <a:ea typeface="Helvetica"/>
                  <a:cs typeface="Helvetica"/>
                  <a:sym typeface="Helvetica"/>
                </a:rPr>
                <a:t>Chinese silk</a:t>
              </a:r>
              <a:r>
                <a:t> was exported to </a:t>
              </a:r>
              <a:r>
                <a:rPr b="1">
                  <a:latin typeface="Helvetica"/>
                  <a:ea typeface="Helvetica"/>
                  <a:cs typeface="Helvetica"/>
                  <a:sym typeface="Helvetica"/>
                </a:rPr>
                <a:t>Western Europe</a:t>
              </a:r>
              <a:r>
                <a:t> by the </a:t>
              </a:r>
              <a:r>
                <a:rPr b="1">
                  <a:latin typeface="Helvetica"/>
                  <a:ea typeface="Helvetica"/>
                  <a:cs typeface="Helvetica"/>
                  <a:sym typeface="Helvetica"/>
                </a:rPr>
                <a:t>end of the 18th century</a:t>
              </a:r>
              <a:r>
                <a:t>?</a:t>
              </a:r>
            </a:p>
          </p:txBody>
        </p:sp>
        <p:pic>
          <p:nvPicPr>
            <p:cNvPr id="189" name="Picture 188"/>
            <p:cNvPicPr>
              <a:picLocks/>
            </p:cNvPicPr>
            <p:nvPr/>
          </p:nvPicPr>
          <p:blipFill>
            <a:blip r:embed="rId2"/>
            <a:stretch>
              <a:fillRect/>
            </a:stretch>
          </p:blipFill>
          <p:spPr>
            <a:xfrm>
              <a:off x="0" y="0"/>
              <a:ext cx="11414540" cy="1778014"/>
            </a:xfrm>
            <a:prstGeom prst="rect">
              <a:avLst/>
            </a:prstGeom>
            <a:effectLst/>
          </p:spPr>
        </p:pic>
      </p:grpSp>
      <p:grpSp>
        <p:nvGrpSpPr>
          <p:cNvPr id="194" name="Group 194"/>
          <p:cNvGrpSpPr/>
          <p:nvPr/>
        </p:nvGrpSpPr>
        <p:grpSpPr>
          <a:xfrm>
            <a:off x="3498093" y="2420667"/>
            <a:ext cx="6034014" cy="1231901"/>
            <a:chOff x="0" y="0"/>
            <a:chExt cx="6034013" cy="1231900"/>
          </a:xfrm>
        </p:grpSpPr>
        <p:sp>
          <p:nvSpPr>
            <p:cNvPr id="193" name="Shape 193"/>
            <p:cNvSpPr/>
            <p:nvPr/>
          </p:nvSpPr>
          <p:spPr>
            <a:xfrm>
              <a:off x="215900" y="139700"/>
              <a:ext cx="5602214" cy="6731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spcBef>
                  <a:spcPts val="4200"/>
                </a:spcBef>
                <a:defRPr b="1">
                  <a:solidFill>
                    <a:schemeClr val="accent5">
                      <a:hueOff val="-176146"/>
                      <a:satOff val="3665"/>
                      <a:lumOff val="-13986"/>
                    </a:schemeClr>
                  </a:solidFill>
                  <a:latin typeface="Helvetica"/>
                  <a:ea typeface="Helvetica"/>
                  <a:cs typeface="Helvetica"/>
                  <a:sym typeface="Helvetica"/>
                </a:defRPr>
              </a:lvl1pPr>
            </a:lstStyle>
            <a:p>
              <a:r>
                <a:t>compositional semantics</a:t>
              </a:r>
            </a:p>
          </p:txBody>
        </p:sp>
        <p:pic>
          <p:nvPicPr>
            <p:cNvPr id="192" name="Picture 191"/>
            <p:cNvPicPr>
              <a:picLocks/>
            </p:cNvPicPr>
            <p:nvPr/>
          </p:nvPicPr>
          <p:blipFill>
            <a:blip r:embed="rId3"/>
            <a:stretch>
              <a:fillRect/>
            </a:stretch>
          </p:blipFill>
          <p:spPr>
            <a:xfrm>
              <a:off x="0" y="-1"/>
              <a:ext cx="6034014" cy="1231901"/>
            </a:xfrm>
            <a:prstGeom prst="rect">
              <a:avLst/>
            </a:prstGeom>
            <a:effectLst/>
          </p:spPr>
        </p:pic>
      </p:gr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lvl1pPr defTabSz="572516">
              <a:defRPr sz="7840"/>
            </a:lvl1pPr>
          </a:lstStyle>
          <a:p>
            <a:r>
              <a:t>Knowledge of Language</a:t>
            </a:r>
          </a:p>
        </p:txBody>
      </p:sp>
      <p:sp>
        <p:nvSpPr>
          <p:cNvPr id="197" name="Shape 197"/>
          <p:cNvSpPr>
            <a:spLocks noGrp="1"/>
          </p:cNvSpPr>
          <p:nvPr>
            <p:ph type="body" sz="half" idx="1"/>
          </p:nvPr>
        </p:nvSpPr>
        <p:spPr>
          <a:xfrm>
            <a:off x="952500" y="6187421"/>
            <a:ext cx="11099800" cy="2968367"/>
          </a:xfrm>
          <a:prstGeom prst="rect">
            <a:avLst/>
          </a:prstGeom>
        </p:spPr>
        <p:txBody>
          <a:bodyPr anchor="t"/>
          <a:lstStyle/>
          <a:p>
            <a:r>
              <a:t>knowledge about the kind of </a:t>
            </a:r>
            <a:r>
              <a:rPr i="1">
                <a:solidFill>
                  <a:schemeClr val="accent6">
                    <a:lumOff val="-8741"/>
                  </a:schemeClr>
                </a:solidFill>
              </a:rPr>
              <a:t>actions</a:t>
            </a:r>
            <a:r>
              <a:t> that speakers </a:t>
            </a:r>
            <a:r>
              <a:rPr i="1">
                <a:solidFill>
                  <a:schemeClr val="accent6">
                    <a:lumOff val="-8741"/>
                  </a:schemeClr>
                </a:solidFill>
              </a:rPr>
              <a:t>intend</a:t>
            </a:r>
            <a:r>
              <a:t> by their use of sentences</a:t>
            </a:r>
          </a:p>
        </p:txBody>
      </p:sp>
      <p:grpSp>
        <p:nvGrpSpPr>
          <p:cNvPr id="200" name="Group 200"/>
          <p:cNvGrpSpPr/>
          <p:nvPr/>
        </p:nvGrpSpPr>
        <p:grpSpPr>
          <a:xfrm>
            <a:off x="5124102" y="2756469"/>
            <a:ext cx="2756596" cy="1231901"/>
            <a:chOff x="0" y="0"/>
            <a:chExt cx="2756594" cy="1231900"/>
          </a:xfrm>
        </p:grpSpPr>
        <p:sp>
          <p:nvSpPr>
            <p:cNvPr id="199" name="Shape 199"/>
            <p:cNvSpPr/>
            <p:nvPr/>
          </p:nvSpPr>
          <p:spPr>
            <a:xfrm>
              <a:off x="215900" y="139700"/>
              <a:ext cx="2324795" cy="6731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spcBef>
                  <a:spcPts val="4200"/>
                </a:spcBef>
                <a:defRPr b="1">
                  <a:solidFill>
                    <a:schemeClr val="accent6">
                      <a:lumOff val="-8741"/>
                    </a:schemeClr>
                  </a:solidFill>
                  <a:latin typeface="Helvetica"/>
                  <a:ea typeface="Helvetica"/>
                  <a:cs typeface="Helvetica"/>
                  <a:sym typeface="Helvetica"/>
                </a:defRPr>
              </a:lvl1pPr>
            </a:lstStyle>
            <a:p>
              <a:r>
                <a:t>pragmatic</a:t>
              </a:r>
            </a:p>
          </p:txBody>
        </p:sp>
        <p:pic>
          <p:nvPicPr>
            <p:cNvPr id="198" name="Picture 197"/>
            <p:cNvPicPr>
              <a:picLocks/>
            </p:cNvPicPr>
            <p:nvPr/>
          </p:nvPicPr>
          <p:blipFill>
            <a:blip r:embed="rId2"/>
            <a:stretch>
              <a:fillRect/>
            </a:stretch>
          </p:blipFill>
          <p:spPr>
            <a:xfrm>
              <a:off x="-1" y="-1"/>
              <a:ext cx="2756596" cy="1231901"/>
            </a:xfrm>
            <a:prstGeom prst="rect">
              <a:avLst/>
            </a:prstGeom>
            <a:effectLst/>
          </p:spPr>
        </p:pic>
      </p:grpSp>
      <p:pic>
        <p:nvPicPr>
          <p:cNvPr id="201" name="pasted-image.pdf"/>
          <p:cNvPicPr>
            <a:picLocks noChangeAspect="1"/>
          </p:cNvPicPr>
          <p:nvPr/>
        </p:nvPicPr>
        <p:blipFill>
          <a:blip r:embed="rId3"/>
          <a:stretch>
            <a:fillRect/>
          </a:stretch>
        </p:blipFill>
        <p:spPr>
          <a:xfrm>
            <a:off x="2151272" y="4475875"/>
            <a:ext cx="8854208" cy="1292446"/>
          </a:xfrm>
          <a:prstGeom prst="rect">
            <a:avLst/>
          </a:prstGeom>
          <a:ln w="12700">
            <a:miter lim="400000"/>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p:cNvSpPr>
          <p:nvPr>
            <p:ph type="title"/>
          </p:nvPr>
        </p:nvSpPr>
        <p:spPr>
          <a:prstGeom prst="rect">
            <a:avLst/>
          </a:prstGeom>
        </p:spPr>
        <p:txBody>
          <a:bodyPr/>
          <a:lstStyle>
            <a:lvl1pPr defTabSz="572516">
              <a:defRPr sz="7840"/>
            </a:lvl1pPr>
          </a:lstStyle>
          <a:p>
            <a:r>
              <a:t>Knowledge of Language</a:t>
            </a:r>
          </a:p>
        </p:txBody>
      </p:sp>
      <p:sp>
        <p:nvSpPr>
          <p:cNvPr id="204" name="Shape 204"/>
          <p:cNvSpPr>
            <a:spLocks noGrp="1"/>
          </p:cNvSpPr>
          <p:nvPr>
            <p:ph type="body" sz="half" idx="1"/>
          </p:nvPr>
        </p:nvSpPr>
        <p:spPr>
          <a:xfrm>
            <a:off x="952500" y="6467974"/>
            <a:ext cx="11099800" cy="2968368"/>
          </a:xfrm>
          <a:prstGeom prst="rect">
            <a:avLst/>
          </a:prstGeom>
        </p:spPr>
        <p:txBody>
          <a:bodyPr anchor="t"/>
          <a:lstStyle/>
          <a:p>
            <a:r>
              <a:t>knowledge about linguistic units </a:t>
            </a:r>
            <a:r>
              <a:rPr i="1">
                <a:solidFill>
                  <a:schemeClr val="accent1">
                    <a:hueOff val="47394"/>
                    <a:satOff val="-25753"/>
                    <a:lumOff val="-7544"/>
                  </a:schemeClr>
                </a:solidFill>
              </a:rPr>
              <a:t>larger than a single utterance</a:t>
            </a:r>
            <a:r>
              <a:t> e.g., coreference resolution, “that year” == “the year Abraham Lincoln was born” </a:t>
            </a:r>
          </a:p>
        </p:txBody>
      </p:sp>
      <p:grpSp>
        <p:nvGrpSpPr>
          <p:cNvPr id="207" name="Group 207"/>
          <p:cNvGrpSpPr/>
          <p:nvPr/>
        </p:nvGrpSpPr>
        <p:grpSpPr>
          <a:xfrm>
            <a:off x="5298468" y="2540037"/>
            <a:ext cx="2731369" cy="1231901"/>
            <a:chOff x="0" y="0"/>
            <a:chExt cx="2731368" cy="1231900"/>
          </a:xfrm>
        </p:grpSpPr>
        <p:sp>
          <p:nvSpPr>
            <p:cNvPr id="206" name="Shape 206"/>
            <p:cNvSpPr/>
            <p:nvPr/>
          </p:nvSpPr>
          <p:spPr>
            <a:xfrm>
              <a:off x="215900" y="139700"/>
              <a:ext cx="2299569" cy="6731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spcBef>
                  <a:spcPts val="4200"/>
                </a:spcBef>
                <a:defRPr b="1">
                  <a:solidFill>
                    <a:schemeClr val="accent1">
                      <a:hueOff val="47394"/>
                      <a:satOff val="-25753"/>
                      <a:lumOff val="-7544"/>
                    </a:schemeClr>
                  </a:solidFill>
                  <a:latin typeface="Helvetica"/>
                  <a:ea typeface="Helvetica"/>
                  <a:cs typeface="Helvetica"/>
                  <a:sym typeface="Helvetica"/>
                </a:defRPr>
              </a:lvl1pPr>
            </a:lstStyle>
            <a:p>
              <a:r>
                <a:t>discourse</a:t>
              </a:r>
            </a:p>
          </p:txBody>
        </p:sp>
        <p:pic>
          <p:nvPicPr>
            <p:cNvPr id="205" name="Picture 204"/>
            <p:cNvPicPr>
              <a:picLocks/>
            </p:cNvPicPr>
            <p:nvPr/>
          </p:nvPicPr>
          <p:blipFill>
            <a:blip r:embed="rId2"/>
            <a:stretch>
              <a:fillRect/>
            </a:stretch>
          </p:blipFill>
          <p:spPr>
            <a:xfrm>
              <a:off x="0" y="-1"/>
              <a:ext cx="2731369" cy="1231901"/>
            </a:xfrm>
            <a:prstGeom prst="rect">
              <a:avLst/>
            </a:prstGeom>
            <a:effectLst/>
          </p:spPr>
        </p:pic>
      </p:grpSp>
      <p:pic>
        <p:nvPicPr>
          <p:cNvPr id="208" name="pasted-image.pdf"/>
          <p:cNvPicPr>
            <a:picLocks noChangeAspect="1"/>
          </p:cNvPicPr>
          <p:nvPr/>
        </p:nvPicPr>
        <p:blipFill>
          <a:blip r:embed="rId3"/>
          <a:stretch>
            <a:fillRect/>
          </a:stretch>
        </p:blipFill>
        <p:spPr>
          <a:xfrm>
            <a:off x="1914328" y="4627574"/>
            <a:ext cx="9499648" cy="1080974"/>
          </a:xfrm>
          <a:prstGeom prst="rect">
            <a:avLst/>
          </a:prstGeom>
          <a:ln w="12700">
            <a:miter lim="400000"/>
          </a:ln>
        </p:spPr>
      </p:pic>
      <p:sp>
        <p:nvSpPr>
          <p:cNvPr id="209" name="Shape 209"/>
          <p:cNvSpPr/>
          <p:nvPr/>
        </p:nvSpPr>
        <p:spPr>
          <a:xfrm>
            <a:off x="9549347" y="5134774"/>
            <a:ext cx="1488087" cy="544680"/>
          </a:xfrm>
          <a:prstGeom prst="roundRect">
            <a:avLst>
              <a:gd name="adj" fmla="val 34975"/>
            </a:avLst>
          </a:prstGeom>
          <a:solidFill>
            <a:schemeClr val="accent1">
              <a:hueOff val="47394"/>
              <a:satOff val="-25753"/>
              <a:lumOff val="-7544"/>
              <a:alpha val="13898"/>
            </a:schemeClr>
          </a:solidFill>
          <a:ln w="12700">
            <a:miter lim="400000"/>
          </a:ln>
          <a:effectLst>
            <a:outerShdw blurRad="38100" dist="25400" dir="5400000" rotWithShape="0">
              <a:srgbClr val="000000">
                <a:alpha val="11101"/>
              </a:srgbClr>
            </a:outerShdw>
          </a:effectLst>
        </p:spPr>
        <p:txBody>
          <a:bodyPr lIns="50800" tIns="50800" rIns="50800" bIns="50800" anchor="ctr"/>
          <a:lstStyle/>
          <a:p>
            <a:pPr>
              <a:defRPr sz="2400">
                <a:solidFill>
                  <a:srgbClr val="FFFFFF"/>
                </a:solidFill>
              </a:defRPr>
            </a:pPr>
            <a:endParaRPr/>
          </a:p>
        </p:txBody>
      </p:sp>
      <p:cxnSp>
        <p:nvCxnSpPr>
          <p:cNvPr id="210" name="Connector 210"/>
          <p:cNvCxnSpPr>
            <a:stCxn id="209" idx="0"/>
          </p:cNvCxnSpPr>
          <p:nvPr/>
        </p:nvCxnSpPr>
        <p:spPr>
          <a:xfrm flipH="1" flipV="1">
            <a:off x="4103649" y="5099339"/>
            <a:ext cx="6189742" cy="35435"/>
          </a:xfrm>
          <a:prstGeom prst="straightConnector1">
            <a:avLst/>
          </a:prstGeom>
          <a:ln w="25400">
            <a:solidFill>
              <a:srgbClr val="000000"/>
            </a:solidFill>
            <a:miter lim="400000"/>
            <a:tailEnd type="triangle"/>
          </a:ln>
        </p:spPr>
      </p:cxnSp>
      <p:sp>
        <p:nvSpPr>
          <p:cNvPr id="211" name="Shape 211"/>
          <p:cNvSpPr/>
          <p:nvPr/>
        </p:nvSpPr>
        <p:spPr>
          <a:xfrm>
            <a:off x="3504170" y="4554658"/>
            <a:ext cx="5317954" cy="544681"/>
          </a:xfrm>
          <a:prstGeom prst="roundRect">
            <a:avLst>
              <a:gd name="adj" fmla="val 34975"/>
            </a:avLst>
          </a:prstGeom>
          <a:solidFill>
            <a:schemeClr val="accent1">
              <a:hueOff val="47394"/>
              <a:satOff val="-25753"/>
              <a:lumOff val="-7544"/>
              <a:alpha val="13898"/>
            </a:schemeClr>
          </a:solidFill>
          <a:ln w="12700">
            <a:miter lim="400000"/>
          </a:ln>
          <a:effectLst>
            <a:outerShdw blurRad="38100" dist="25400" dir="5400000" rotWithShape="0">
              <a:srgbClr val="000000">
                <a:alpha val="11101"/>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NLP</a:t>
            </a:r>
          </a:p>
        </p:txBody>
      </p:sp>
      <p:grpSp>
        <p:nvGrpSpPr>
          <p:cNvPr id="7" name="Group 6"/>
          <p:cNvGrpSpPr/>
          <p:nvPr/>
        </p:nvGrpSpPr>
        <p:grpSpPr>
          <a:xfrm>
            <a:off x="484913" y="598813"/>
            <a:ext cx="3297383" cy="3214256"/>
            <a:chOff x="2604654" y="3269672"/>
            <a:chExt cx="2466110" cy="232756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5280" t="18391" r="22957" b="33124"/>
            <a:stretch/>
          </p:blipFill>
          <p:spPr>
            <a:xfrm>
              <a:off x="2604654" y="3269672"/>
              <a:ext cx="2189018" cy="2133600"/>
            </a:xfrm>
            <a:prstGeom prst="rect">
              <a:avLst/>
            </a:prstGeom>
            <a:solidFill>
              <a:schemeClr val="bg1"/>
            </a:solidFill>
            <a:ln w="12700" cap="flat">
              <a:noFill/>
              <a:miter lim="400000"/>
            </a:ln>
            <a:effectLst/>
            <a:sp3d/>
          </p:spPr>
        </p:pic>
        <p:sp>
          <p:nvSpPr>
            <p:cNvPr id="5" name="Rectangle 4"/>
            <p:cNvSpPr/>
            <p:nvPr/>
          </p:nvSpPr>
          <p:spPr>
            <a:xfrm>
              <a:off x="4017818" y="4793673"/>
              <a:ext cx="1052946" cy="8035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4391890" y="4565073"/>
              <a:ext cx="401782" cy="4571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8" name="TextBox 7"/>
          <p:cNvSpPr txBox="1"/>
          <p:nvPr/>
        </p:nvSpPr>
        <p:spPr>
          <a:xfrm>
            <a:off x="2726806" y="6140633"/>
            <a:ext cx="294952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Knowledge of</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r>
              <a:rPr kumimoji="0" lang="en-US" sz="3600" b="0" i="0" u="none" strike="noStrike" cap="none" spc="0" normalizeH="0" baseline="0" dirty="0">
                <a:ln>
                  <a:noFill/>
                </a:ln>
                <a:solidFill>
                  <a:srgbClr val="000000"/>
                </a:solidFill>
                <a:effectLst/>
                <a:uFillTx/>
                <a:latin typeface="+mn-lt"/>
                <a:ea typeface="+mn-ea"/>
                <a:cs typeface="+mn-cs"/>
                <a:sym typeface="Helvetica Light"/>
              </a:rPr>
              <a:t>Language</a:t>
            </a:r>
          </a:p>
        </p:txBody>
      </p:sp>
      <p:sp>
        <p:nvSpPr>
          <p:cNvPr id="9" name="TextBox 8"/>
          <p:cNvSpPr txBox="1"/>
          <p:nvPr/>
        </p:nvSpPr>
        <p:spPr>
          <a:xfrm>
            <a:off x="10335800" y="9404787"/>
            <a:ext cx="266900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mn-lt"/>
                <a:ea typeface="+mn-ea"/>
                <a:cs typeface="+mn-cs"/>
                <a:sym typeface="Helvetica Light"/>
              </a:rPr>
              <a:t>Image source</a:t>
            </a:r>
            <a:r>
              <a:rPr kumimoji="0" lang="en-US" sz="1600" b="0" i="0" u="none" strike="noStrike" cap="none" spc="0" normalizeH="0" baseline="0" dirty="0">
                <a:ln>
                  <a:noFill/>
                </a:ln>
                <a:solidFill>
                  <a:srgbClr val="000000"/>
                </a:solidFill>
                <a:effectLst/>
                <a:uFillTx/>
                <a:latin typeface="+mn-lt"/>
                <a:ea typeface="+mn-ea"/>
                <a:cs typeface="+mn-cs"/>
                <a:sym typeface="Helvetica Light"/>
              </a:rPr>
              <a:t>: medium.com</a:t>
            </a:r>
          </a:p>
        </p:txBody>
      </p:sp>
      <p:sp>
        <p:nvSpPr>
          <p:cNvPr id="10" name="TextBox 9"/>
          <p:cNvSpPr txBox="1"/>
          <p:nvPr/>
        </p:nvSpPr>
        <p:spPr>
          <a:xfrm>
            <a:off x="1749760" y="2627258"/>
            <a:ext cx="3694579"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Computer</a:t>
            </a:r>
            <a:r>
              <a:rPr kumimoji="0" lang="en-US" sz="3600" b="0" i="0" u="none" strike="noStrike" cap="none" spc="0" normalizeH="0" dirty="0">
                <a:ln>
                  <a:noFill/>
                </a:ln>
                <a:solidFill>
                  <a:srgbClr val="000000"/>
                </a:solidFill>
                <a:effectLst/>
                <a:uFillTx/>
                <a:latin typeface="+mn-lt"/>
                <a:ea typeface="+mn-ea"/>
                <a:cs typeface="+mn-cs"/>
                <a:sym typeface="Helvetica Light"/>
              </a:rPr>
              <a:t> solving task involving human language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Oval 11"/>
          <p:cNvSpPr/>
          <p:nvPr/>
        </p:nvSpPr>
        <p:spPr>
          <a:xfrm>
            <a:off x="2337581" y="5635338"/>
            <a:ext cx="3727974" cy="1995054"/>
          </a:xfrm>
          <a:prstGeom prst="ellipse">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TextBox 12"/>
          <p:cNvSpPr txBox="1"/>
          <p:nvPr/>
        </p:nvSpPr>
        <p:spPr>
          <a:xfrm>
            <a:off x="3505364" y="7807392"/>
            <a:ext cx="13849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M</a:t>
            </a:r>
            <a:r>
              <a:rPr kumimoji="0" lang="en-US" sz="3600" b="0" i="0" u="none" strike="noStrike" cap="none" spc="0" normalizeH="0" baseline="0" dirty="0">
                <a:ln>
                  <a:noFill/>
                </a:ln>
                <a:solidFill>
                  <a:srgbClr val="000000"/>
                </a:solidFill>
                <a:effectLst/>
                <a:uFillTx/>
                <a:latin typeface="+mn-lt"/>
                <a:ea typeface="+mn-ea"/>
                <a:cs typeface="+mn-cs"/>
                <a:sym typeface="Helvetica Light"/>
              </a:rPr>
              <a:t>odel</a:t>
            </a:r>
          </a:p>
        </p:txBody>
      </p:sp>
      <p:cxnSp>
        <p:nvCxnSpPr>
          <p:cNvPr id="15" name="Straight Arrow Connector 14"/>
          <p:cNvCxnSpPr>
            <a:stCxn id="12" idx="6"/>
          </p:cNvCxnSpPr>
          <p:nvPr/>
        </p:nvCxnSpPr>
        <p:spPr>
          <a:xfrm>
            <a:off x="6065555" y="6632865"/>
            <a:ext cx="2551972" cy="0"/>
          </a:xfrm>
          <a:prstGeom prst="straightConnector1">
            <a:avLst/>
          </a:prstGeom>
          <a:noFill/>
          <a:ln w="41275" cap="flat">
            <a:solidFill>
              <a:srgbClr val="0070C0"/>
            </a:solidFill>
            <a:prstDash val="solid"/>
            <a:miter lim="400000"/>
            <a:tailEnd type="triangle" w="med" len="med"/>
          </a:ln>
          <a:effectLst/>
          <a:sp3d/>
        </p:spPr>
        <p:style>
          <a:lnRef idx="0">
            <a:scrgbClr r="0" g="0" b="0"/>
          </a:lnRef>
          <a:fillRef idx="0">
            <a:scrgbClr r="0" g="0" b="0"/>
          </a:fillRef>
          <a:effectRef idx="0">
            <a:scrgbClr r="0" g="0" b="0"/>
          </a:effectRef>
          <a:fontRef idx="none"/>
        </p:style>
      </p:cxnSp>
      <p:sp>
        <p:nvSpPr>
          <p:cNvPr id="17" name="TextBox 16"/>
          <p:cNvSpPr txBox="1"/>
          <p:nvPr/>
        </p:nvSpPr>
        <p:spPr>
          <a:xfrm>
            <a:off x="6302794" y="5976275"/>
            <a:ext cx="207749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t>Algorithm</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8" name="TextBox 17"/>
          <p:cNvSpPr txBox="1"/>
          <p:nvPr/>
        </p:nvSpPr>
        <p:spPr>
          <a:xfrm>
            <a:off x="8854766" y="6140633"/>
            <a:ext cx="133690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70C0"/>
                </a:solidFill>
                <a:effectLst/>
                <a:uFillTx/>
                <a:latin typeface="+mn-lt"/>
                <a:ea typeface="+mn-ea"/>
                <a:cs typeface="+mn-cs"/>
                <a:sym typeface="Helvetica Light"/>
              </a:rPr>
              <a:t>task</a:t>
            </a:r>
            <a:endParaRPr kumimoji="0" lang="en-US" sz="3600" b="1" i="0" u="none" strike="noStrike" cap="none" spc="0" normalizeH="0" baseline="0" dirty="0">
              <a:ln>
                <a:noFill/>
              </a:ln>
              <a:solidFill>
                <a:srgbClr val="0070C0"/>
              </a:solidFill>
              <a:effectLst/>
              <a:uFillTx/>
              <a:latin typeface="+mn-lt"/>
              <a:ea typeface="+mn-ea"/>
              <a:cs typeface="+mn-cs"/>
              <a:sym typeface="Helvetica Light"/>
            </a:endParaRPr>
          </a:p>
        </p:txBody>
      </p:sp>
    </p:spTree>
    <p:extLst>
      <p:ext uri="{BB962C8B-B14F-4D97-AF65-F5344CB8AC3E}">
        <p14:creationId xmlns:p14="http://schemas.microsoft.com/office/powerpoint/2010/main" val="34680881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prstGeom prst="rect">
            <a:avLst/>
          </a:prstGeom>
        </p:spPr>
        <p:txBody>
          <a:bodyPr/>
          <a:lstStyle/>
          <a:p>
            <a:r>
              <a:t>Ambiguity</a:t>
            </a:r>
          </a:p>
        </p:txBody>
      </p:sp>
      <p:sp>
        <p:nvSpPr>
          <p:cNvPr id="214" name="Shape 214"/>
          <p:cNvSpPr>
            <a:spLocks noGrp="1"/>
          </p:cNvSpPr>
          <p:nvPr>
            <p:ph type="body" idx="1"/>
          </p:nvPr>
        </p:nvSpPr>
        <p:spPr>
          <a:prstGeom prst="rect">
            <a:avLst/>
          </a:prstGeom>
        </p:spPr>
        <p:txBody>
          <a:bodyPr anchor="t"/>
          <a:lstStyle/>
          <a:p>
            <a:r>
              <a:t>Most </a:t>
            </a:r>
            <a:r>
              <a:rPr i="1">
                <a:solidFill>
                  <a:schemeClr val="accent2">
                    <a:hueOff val="-554920"/>
                    <a:satOff val="-21482"/>
                    <a:lumOff val="-6228"/>
                  </a:schemeClr>
                </a:solidFill>
              </a:rPr>
              <a:t>tasks</a:t>
            </a:r>
            <a:r>
              <a:t> in NLP are about </a:t>
            </a:r>
            <a:r>
              <a:rPr i="1">
                <a:solidFill>
                  <a:schemeClr val="accent2">
                    <a:hueOff val="-554920"/>
                    <a:satOff val="-21482"/>
                    <a:lumOff val="-6228"/>
                  </a:schemeClr>
                </a:solidFill>
              </a:rPr>
              <a:t>resolving ambiguities</a:t>
            </a:r>
          </a:p>
        </p:txBody>
      </p:sp>
      <p:grpSp>
        <p:nvGrpSpPr>
          <p:cNvPr id="217" name="Group 217"/>
          <p:cNvGrpSpPr/>
          <p:nvPr/>
        </p:nvGrpSpPr>
        <p:grpSpPr>
          <a:xfrm>
            <a:off x="3984200" y="3757858"/>
            <a:ext cx="5036400" cy="1365538"/>
            <a:chOff x="0" y="0"/>
            <a:chExt cx="5036399" cy="1365537"/>
          </a:xfrm>
        </p:grpSpPr>
        <p:sp>
          <p:nvSpPr>
            <p:cNvPr id="216" name="Shape 216"/>
            <p:cNvSpPr/>
            <p:nvPr/>
          </p:nvSpPr>
          <p:spPr>
            <a:xfrm>
              <a:off x="215899" y="139700"/>
              <a:ext cx="4604601" cy="806738"/>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a:latin typeface="Chalkduster"/>
                  <a:ea typeface="Chalkduster"/>
                  <a:cs typeface="Chalkduster"/>
                  <a:sym typeface="Chalkduster"/>
                </a:defRPr>
              </a:pPr>
              <a:r>
                <a:t>I made her </a:t>
              </a:r>
              <a:r>
                <a:rPr>
                  <a:solidFill>
                    <a:schemeClr val="accent1">
                      <a:hueOff val="47394"/>
                      <a:satOff val="-25753"/>
                      <a:lumOff val="-7544"/>
                    </a:schemeClr>
                  </a:solidFill>
                </a:rPr>
                <a:t>duck</a:t>
              </a:r>
            </a:p>
          </p:txBody>
        </p:sp>
        <p:pic>
          <p:nvPicPr>
            <p:cNvPr id="215" name="Picture 214"/>
            <p:cNvPicPr>
              <a:picLocks/>
            </p:cNvPicPr>
            <p:nvPr/>
          </p:nvPicPr>
          <p:blipFill>
            <a:blip r:embed="rId2"/>
            <a:stretch>
              <a:fillRect/>
            </a:stretch>
          </p:blipFill>
          <p:spPr>
            <a:xfrm>
              <a:off x="-1" y="-1"/>
              <a:ext cx="5036401" cy="1365539"/>
            </a:xfrm>
            <a:prstGeom prst="rect">
              <a:avLst/>
            </a:prstGeom>
            <a:effectLst/>
          </p:spPr>
        </p:pic>
      </p:grpSp>
      <p:sp>
        <p:nvSpPr>
          <p:cNvPr id="218" name="Shape 218"/>
          <p:cNvSpPr/>
          <p:nvPr/>
        </p:nvSpPr>
        <p:spPr>
          <a:xfrm>
            <a:off x="6605140" y="5673921"/>
            <a:ext cx="1359713"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5">
                    <a:hueOff val="-176146"/>
                    <a:satOff val="3665"/>
                    <a:lumOff val="-13986"/>
                  </a:schemeClr>
                </a:solidFill>
              </a:defRPr>
            </a:lvl1pPr>
          </a:lstStyle>
          <a:p>
            <a:r>
              <a:t>noun?</a:t>
            </a:r>
          </a:p>
        </p:txBody>
      </p:sp>
      <p:sp>
        <p:nvSpPr>
          <p:cNvPr id="219" name="Shape 219"/>
          <p:cNvSpPr/>
          <p:nvPr/>
        </p:nvSpPr>
        <p:spPr>
          <a:xfrm>
            <a:off x="8525731" y="5673921"/>
            <a:ext cx="1257301"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54920"/>
                    <a:satOff val="-21482"/>
                    <a:lumOff val="-6228"/>
                  </a:schemeClr>
                </a:solidFill>
              </a:defRPr>
            </a:lvl1pPr>
          </a:lstStyle>
          <a:p>
            <a:r>
              <a:t>verb?</a:t>
            </a:r>
          </a:p>
        </p:txBody>
      </p:sp>
      <p:sp>
        <p:nvSpPr>
          <p:cNvPr id="220" name="Shape 220"/>
          <p:cNvSpPr/>
          <p:nvPr/>
        </p:nvSpPr>
        <p:spPr>
          <a:xfrm>
            <a:off x="8082757" y="4745275"/>
            <a:ext cx="980797" cy="980797"/>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21" name="Shape 221"/>
          <p:cNvSpPr/>
          <p:nvPr/>
        </p:nvSpPr>
        <p:spPr>
          <a:xfrm flipH="1">
            <a:off x="7328599" y="4739554"/>
            <a:ext cx="581629" cy="989933"/>
          </a:xfrm>
          <a:prstGeom prst="line">
            <a:avLst/>
          </a:prstGeom>
          <a:ln w="25400">
            <a:solidFill>
              <a:srgbClr val="000000"/>
            </a:solidFill>
            <a:miter lim="400000"/>
            <a:tailEnd type="triangle"/>
          </a:ln>
        </p:spPr>
        <p:txBody>
          <a:bodyPr lIns="50800" tIns="50800" rIns="50800" bIns="50800" anchor="ctr"/>
          <a:lstStyle/>
          <a:p>
            <a:pPr>
              <a:defRPr sz="2400"/>
            </a:pPr>
            <a:endParaRPr/>
          </a:p>
        </p:txBody>
      </p:sp>
      <p:pic>
        <p:nvPicPr>
          <p:cNvPr id="222" name="PEKINDUCKBREASTBONELESS16-2.jpg"/>
          <p:cNvPicPr>
            <a:picLocks noChangeAspect="1"/>
          </p:cNvPicPr>
          <p:nvPr/>
        </p:nvPicPr>
        <p:blipFill>
          <a:blip r:embed="rId3"/>
          <a:stretch>
            <a:fillRect/>
          </a:stretch>
        </p:blipFill>
        <p:spPr>
          <a:xfrm>
            <a:off x="5955680" y="6327225"/>
            <a:ext cx="1637455" cy="1582873"/>
          </a:xfrm>
          <a:prstGeom prst="rect">
            <a:avLst/>
          </a:prstGeom>
          <a:ln w="12700">
            <a:miter lim="400000"/>
          </a:ln>
        </p:spPr>
      </p:pic>
      <p:pic>
        <p:nvPicPr>
          <p:cNvPr id="223" name="ldoce_077.png"/>
          <p:cNvPicPr>
            <a:picLocks noChangeAspect="1"/>
          </p:cNvPicPr>
          <p:nvPr/>
        </p:nvPicPr>
        <p:blipFill>
          <a:blip r:embed="rId4"/>
          <a:srcRect l="7784" t="9339" r="7784" b="3589"/>
          <a:stretch>
            <a:fillRect/>
          </a:stretch>
        </p:blipFill>
        <p:spPr>
          <a:xfrm>
            <a:off x="8580301" y="6342590"/>
            <a:ext cx="1148030" cy="1835823"/>
          </a:xfrm>
          <a:prstGeom prst="rect">
            <a:avLst/>
          </a:prstGeom>
          <a:ln w="12700">
            <a:miter lim="400000"/>
          </a:ln>
        </p:spPr>
      </p:pic>
      <p:sp>
        <p:nvSpPr>
          <p:cNvPr id="224" name="Shape 224"/>
          <p:cNvSpPr/>
          <p:nvPr/>
        </p:nvSpPr>
        <p:spPr>
          <a:xfrm>
            <a:off x="4068321" y="8196128"/>
            <a:ext cx="8116673" cy="952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a:solidFill>
                  <a:schemeClr val="accent1">
                    <a:hueOff val="47394"/>
                    <a:satOff val="-25753"/>
                    <a:lumOff val="-7544"/>
                  </a:schemeClr>
                </a:solidFill>
              </a:defRPr>
            </a:pPr>
            <a:r>
              <a:t>resolving part-of-speech (morphology)</a:t>
            </a:r>
          </a:p>
          <a:p>
            <a:pPr>
              <a:defRPr sz="2000">
                <a:solidFill>
                  <a:schemeClr val="accent1">
                    <a:hueOff val="47394"/>
                    <a:satOff val="-25753"/>
                    <a:lumOff val="-7544"/>
                  </a:schemeClr>
                </a:solidFill>
              </a:defRPr>
            </a:pPr>
            <a:r>
              <a:t>words with same part-of-speech share similar forms</a:t>
            </a:r>
          </a:p>
        </p:txBody>
      </p:sp>
      <p:sp>
        <p:nvSpPr>
          <p:cNvPr id="225" name="Shape 225"/>
          <p:cNvSpPr/>
          <p:nvPr/>
        </p:nvSpPr>
        <p:spPr>
          <a:xfrm>
            <a:off x="10264698" y="6654737"/>
            <a:ext cx="1571245"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solidFill>
                  <a:schemeClr val="accent2">
                    <a:hueOff val="-554920"/>
                    <a:satOff val="-21482"/>
                    <a:lumOff val="-6228"/>
                  </a:schemeClr>
                </a:solidFill>
              </a:defRPr>
            </a:lvl1pPr>
          </a:lstStyle>
          <a:p>
            <a:r>
              <a:t>he ducked</a:t>
            </a:r>
          </a:p>
        </p:txBody>
      </p:sp>
      <p:sp>
        <p:nvSpPr>
          <p:cNvPr id="226" name="Shape 226"/>
          <p:cNvSpPr/>
          <p:nvPr/>
        </p:nvSpPr>
        <p:spPr>
          <a:xfrm>
            <a:off x="10264698" y="7014863"/>
            <a:ext cx="1836421"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solidFill>
                  <a:schemeClr val="accent2">
                    <a:hueOff val="-554920"/>
                    <a:satOff val="-21482"/>
                    <a:lumOff val="-6228"/>
                  </a:schemeClr>
                </a:solidFill>
              </a:defRPr>
            </a:lvl1pPr>
          </a:lstStyle>
          <a:p>
            <a:r>
              <a:t>he’s ducking</a:t>
            </a:r>
          </a:p>
        </p:txBody>
      </p:sp>
      <p:sp>
        <p:nvSpPr>
          <p:cNvPr id="227" name="Shape 227"/>
          <p:cNvSpPr/>
          <p:nvPr/>
        </p:nvSpPr>
        <p:spPr>
          <a:xfrm>
            <a:off x="10264697" y="6277754"/>
            <a:ext cx="1367944"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solidFill>
                  <a:schemeClr val="accent2">
                    <a:hueOff val="-554920"/>
                    <a:satOff val="-21482"/>
                    <a:lumOff val="-6228"/>
                  </a:schemeClr>
                </a:solidFill>
              </a:defRPr>
            </a:lvl1pPr>
          </a:lstStyle>
          <a:p>
            <a:r>
              <a:t>he ducks</a:t>
            </a:r>
          </a:p>
        </p:txBody>
      </p:sp>
      <p:sp>
        <p:nvSpPr>
          <p:cNvPr id="228" name="Shape 228"/>
          <p:cNvSpPr/>
          <p:nvPr/>
        </p:nvSpPr>
        <p:spPr>
          <a:xfrm>
            <a:off x="4136311" y="6654737"/>
            <a:ext cx="1452678"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solidFill>
                  <a:schemeClr val="accent5">
                    <a:hueOff val="-176146"/>
                    <a:satOff val="3665"/>
                    <a:lumOff val="-13986"/>
                  </a:schemeClr>
                </a:solidFill>
              </a:defRPr>
            </a:lvl1pPr>
          </a:lstStyle>
          <a:p>
            <a:r>
              <a:t>the ducks</a:t>
            </a:r>
          </a:p>
        </p:txBody>
      </p:sp>
      <p:sp>
        <p:nvSpPr>
          <p:cNvPr id="229" name="Shape 229"/>
          <p:cNvSpPr/>
          <p:nvPr/>
        </p:nvSpPr>
        <p:spPr>
          <a:xfrm>
            <a:off x="4173461" y="6274414"/>
            <a:ext cx="1046074"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solidFill>
                  <a:schemeClr val="accent5">
                    <a:hueOff val="-176146"/>
                    <a:satOff val="3665"/>
                    <a:lumOff val="-13986"/>
                  </a:schemeClr>
                </a:solidFill>
              </a:defRPr>
            </a:lvl1pPr>
          </a:lstStyle>
          <a:p>
            <a:r>
              <a:t>a duck</a:t>
            </a:r>
          </a:p>
        </p:txBody>
      </p:sp>
      <p:sp>
        <p:nvSpPr>
          <p:cNvPr id="230" name="Shape 230"/>
          <p:cNvSpPr/>
          <p:nvPr/>
        </p:nvSpPr>
        <p:spPr>
          <a:xfrm>
            <a:off x="4122290" y="7014863"/>
            <a:ext cx="1480720"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solidFill>
                  <a:schemeClr val="accent5">
                    <a:hueOff val="-176146"/>
                    <a:satOff val="3665"/>
                    <a:lumOff val="-13986"/>
                  </a:schemeClr>
                </a:solidFill>
              </a:defRPr>
            </a:lvl1pPr>
          </a:lstStyle>
          <a:p>
            <a:r>
              <a:t>it’s a duck</a:t>
            </a:r>
          </a:p>
        </p:txBody>
      </p:sp>
      <p:sp>
        <p:nvSpPr>
          <p:cNvPr id="231" name="Shape 231"/>
          <p:cNvSpPr/>
          <p:nvPr/>
        </p:nvSpPr>
        <p:spPr>
          <a:xfrm>
            <a:off x="10278871" y="7425432"/>
            <a:ext cx="1808074"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solidFill>
                  <a:schemeClr val="accent2">
                    <a:hueOff val="-554920"/>
                    <a:satOff val="-21482"/>
                    <a:lumOff val="-6228"/>
                  </a:schemeClr>
                </a:solidFill>
              </a:defRPr>
            </a:lvl1pPr>
          </a:lstStyle>
          <a:p>
            <a:r>
              <a:t>(*) a ducked</a:t>
            </a:r>
          </a:p>
        </p:txBody>
      </p:sp>
      <p:sp>
        <p:nvSpPr>
          <p:cNvPr id="232" name="Shape 232"/>
          <p:cNvSpPr/>
          <p:nvPr/>
        </p:nvSpPr>
        <p:spPr>
          <a:xfrm>
            <a:off x="4051729" y="7425432"/>
            <a:ext cx="1621842"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solidFill>
                  <a:schemeClr val="accent5">
                    <a:hueOff val="-176146"/>
                    <a:satOff val="3665"/>
                    <a:lumOff val="-13986"/>
                  </a:schemeClr>
                </a:solidFill>
              </a:defRPr>
            </a:lvl1pPr>
          </a:lstStyle>
          <a:p>
            <a:r>
              <a:t>(*) he duck</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0A46-633D-E747-BBB4-A3DB4FAD6A76}"/>
              </a:ext>
            </a:extLst>
          </p:cNvPr>
          <p:cNvSpPr>
            <a:spLocks noGrp="1"/>
          </p:cNvSpPr>
          <p:nvPr>
            <p:ph type="title"/>
          </p:nvPr>
        </p:nvSpPr>
        <p:spPr/>
        <p:txBody>
          <a:bodyPr/>
          <a:lstStyle/>
          <a:p>
            <a:r>
              <a:rPr lang="en-US" dirty="0"/>
              <a:t>Course Information</a:t>
            </a:r>
          </a:p>
        </p:txBody>
      </p:sp>
      <p:sp>
        <p:nvSpPr>
          <p:cNvPr id="3" name="Text Placeholder 2">
            <a:extLst>
              <a:ext uri="{FF2B5EF4-FFF2-40B4-BE49-F238E27FC236}">
                <a16:creationId xmlns:a16="http://schemas.microsoft.com/office/drawing/2014/main" id="{76CE5CC9-AFB1-8B4A-B867-61FBAB962D9E}"/>
              </a:ext>
            </a:extLst>
          </p:cNvPr>
          <p:cNvSpPr>
            <a:spLocks noGrp="1"/>
          </p:cNvSpPr>
          <p:nvPr>
            <p:ph type="body" idx="1"/>
          </p:nvPr>
        </p:nvSpPr>
        <p:spPr/>
        <p:txBody>
          <a:bodyPr/>
          <a:lstStyle/>
          <a:p>
            <a:pPr>
              <a:lnSpc>
                <a:spcPct val="170000"/>
              </a:lnSpc>
              <a:spcBef>
                <a:spcPts val="0"/>
              </a:spcBef>
            </a:pPr>
            <a:r>
              <a:rPr lang="en-US" dirty="0"/>
              <a:t>Office hour: </a:t>
            </a:r>
          </a:p>
          <a:p>
            <a:pPr lvl="1">
              <a:lnSpc>
                <a:spcPct val="170000"/>
              </a:lnSpc>
              <a:spcBef>
                <a:spcPts val="0"/>
              </a:spcBef>
            </a:pPr>
            <a:r>
              <a:rPr lang="en-US" dirty="0"/>
              <a:t>(Derry) Fridays 10-11am at Zoom</a:t>
            </a:r>
          </a:p>
          <a:p>
            <a:pPr lvl="1">
              <a:lnSpc>
                <a:spcPct val="170000"/>
              </a:lnSpc>
              <a:spcBef>
                <a:spcPts val="0"/>
              </a:spcBef>
            </a:pPr>
            <a:r>
              <a:rPr lang="en-US" dirty="0"/>
              <a:t>(TAs) Check Piazza for information</a:t>
            </a:r>
          </a:p>
          <a:p>
            <a:pPr>
              <a:lnSpc>
                <a:spcPct val="170000"/>
              </a:lnSpc>
              <a:spcBef>
                <a:spcPts val="0"/>
              </a:spcBef>
            </a:pPr>
            <a:r>
              <a:rPr lang="en-US" dirty="0"/>
              <a:t>Professor: Derry Wijaya (</a:t>
            </a:r>
            <a:r>
              <a:rPr lang="en-US" u="sng" dirty="0">
                <a:hlinkClick r:id="rId2"/>
              </a:rPr>
              <a:t>wijaya@bu.edu</a:t>
            </a:r>
            <a:r>
              <a:rPr lang="en-US" dirty="0"/>
              <a:t>)</a:t>
            </a:r>
          </a:p>
          <a:p>
            <a:pPr>
              <a:lnSpc>
                <a:spcPct val="170000"/>
              </a:lnSpc>
              <a:spcBef>
                <a:spcPts val="0"/>
              </a:spcBef>
            </a:pPr>
            <a:r>
              <a:rPr lang="en-US" dirty="0"/>
              <a:t>TA: Yusuf </a:t>
            </a:r>
            <a:r>
              <a:rPr lang="en-US" dirty="0" err="1"/>
              <a:t>Kocygit</a:t>
            </a:r>
            <a:r>
              <a:rPr lang="en-US" dirty="0"/>
              <a:t> (</a:t>
            </a:r>
            <a:r>
              <a:rPr lang="en-US" dirty="0">
                <a:hlinkClick r:id="rId3"/>
              </a:rPr>
              <a:t>kocyigit@bu.edu</a:t>
            </a:r>
            <a:r>
              <a:rPr lang="en-US" dirty="0"/>
              <a:t>)</a:t>
            </a:r>
          </a:p>
          <a:p>
            <a:pPr>
              <a:lnSpc>
                <a:spcPct val="170000"/>
              </a:lnSpc>
              <a:spcBef>
                <a:spcPts val="0"/>
              </a:spcBef>
            </a:pPr>
            <a:r>
              <a:rPr lang="en-US" dirty="0"/>
              <a:t>TA: Afra </a:t>
            </a:r>
            <a:r>
              <a:rPr lang="en-US" dirty="0" err="1"/>
              <a:t>Feyza</a:t>
            </a:r>
            <a:r>
              <a:rPr lang="en-US" dirty="0"/>
              <a:t> </a:t>
            </a:r>
            <a:r>
              <a:rPr lang="en-US" dirty="0" err="1"/>
              <a:t>Akyurek</a:t>
            </a:r>
            <a:r>
              <a:rPr lang="en-US" dirty="0"/>
              <a:t> (</a:t>
            </a:r>
            <a:r>
              <a:rPr lang="en-US" dirty="0">
                <a:hlinkClick r:id="rId4"/>
              </a:rPr>
              <a:t>akyurek@bu.edu)</a:t>
            </a:r>
            <a:endParaRPr lang="en-US" dirty="0"/>
          </a:p>
        </p:txBody>
      </p:sp>
    </p:spTree>
    <p:extLst>
      <p:ext uri="{BB962C8B-B14F-4D97-AF65-F5344CB8AC3E}">
        <p14:creationId xmlns:p14="http://schemas.microsoft.com/office/powerpoint/2010/main" val="295683879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lstStyle/>
          <a:p>
            <a:r>
              <a:t>Ambiguity</a:t>
            </a:r>
          </a:p>
        </p:txBody>
      </p:sp>
      <p:sp>
        <p:nvSpPr>
          <p:cNvPr id="235" name="Shape 235"/>
          <p:cNvSpPr>
            <a:spLocks noGrp="1"/>
          </p:cNvSpPr>
          <p:nvPr>
            <p:ph type="body" idx="1"/>
          </p:nvPr>
        </p:nvSpPr>
        <p:spPr>
          <a:prstGeom prst="rect">
            <a:avLst/>
          </a:prstGeom>
        </p:spPr>
        <p:txBody>
          <a:bodyPr anchor="t"/>
          <a:lstStyle/>
          <a:p>
            <a:r>
              <a:t>Most </a:t>
            </a:r>
            <a:r>
              <a:rPr i="1">
                <a:solidFill>
                  <a:schemeClr val="accent2">
                    <a:hueOff val="-554920"/>
                    <a:satOff val="-21482"/>
                    <a:lumOff val="-6228"/>
                  </a:schemeClr>
                </a:solidFill>
              </a:rPr>
              <a:t>tasks</a:t>
            </a:r>
            <a:r>
              <a:t> in NLP are about </a:t>
            </a:r>
            <a:r>
              <a:rPr i="1">
                <a:solidFill>
                  <a:schemeClr val="accent2">
                    <a:hueOff val="-554920"/>
                    <a:satOff val="-21482"/>
                    <a:lumOff val="-6228"/>
                  </a:schemeClr>
                </a:solidFill>
              </a:rPr>
              <a:t>resolving ambiguities</a:t>
            </a:r>
          </a:p>
        </p:txBody>
      </p:sp>
      <p:grpSp>
        <p:nvGrpSpPr>
          <p:cNvPr id="238" name="Group 238"/>
          <p:cNvGrpSpPr/>
          <p:nvPr/>
        </p:nvGrpSpPr>
        <p:grpSpPr>
          <a:xfrm>
            <a:off x="3984200" y="3403474"/>
            <a:ext cx="5036400" cy="1365539"/>
            <a:chOff x="0" y="0"/>
            <a:chExt cx="5036399" cy="1365537"/>
          </a:xfrm>
        </p:grpSpPr>
        <p:sp>
          <p:nvSpPr>
            <p:cNvPr id="237" name="Shape 237"/>
            <p:cNvSpPr/>
            <p:nvPr/>
          </p:nvSpPr>
          <p:spPr>
            <a:xfrm>
              <a:off x="215899" y="139700"/>
              <a:ext cx="4604601" cy="806738"/>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a:latin typeface="Chalkduster"/>
                  <a:ea typeface="Chalkduster"/>
                  <a:cs typeface="Chalkduster"/>
                  <a:sym typeface="Chalkduster"/>
                </a:defRPr>
              </a:pPr>
              <a:r>
                <a:t>I made </a:t>
              </a:r>
              <a:r>
                <a:rPr>
                  <a:solidFill>
                    <a:schemeClr val="accent5">
                      <a:hueOff val="-176146"/>
                      <a:satOff val="3665"/>
                      <a:lumOff val="-13986"/>
                    </a:schemeClr>
                  </a:solidFill>
                </a:rPr>
                <a:t>her</a:t>
              </a:r>
              <a:r>
                <a:t> duck</a:t>
              </a:r>
            </a:p>
          </p:txBody>
        </p:sp>
        <p:pic>
          <p:nvPicPr>
            <p:cNvPr id="236" name="Picture 235"/>
            <p:cNvPicPr>
              <a:picLocks/>
            </p:cNvPicPr>
            <p:nvPr/>
          </p:nvPicPr>
          <p:blipFill>
            <a:blip r:embed="rId2"/>
            <a:stretch>
              <a:fillRect/>
            </a:stretch>
          </p:blipFill>
          <p:spPr>
            <a:xfrm>
              <a:off x="-1" y="-1"/>
              <a:ext cx="5036401" cy="1365539"/>
            </a:xfrm>
            <a:prstGeom prst="rect">
              <a:avLst/>
            </a:prstGeom>
            <a:effectLst/>
          </p:spPr>
        </p:pic>
      </p:grpSp>
      <p:sp>
        <p:nvSpPr>
          <p:cNvPr id="239" name="Shape 239"/>
          <p:cNvSpPr/>
          <p:nvPr/>
        </p:nvSpPr>
        <p:spPr>
          <a:xfrm>
            <a:off x="6871947" y="4272764"/>
            <a:ext cx="2276223" cy="971616"/>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40" name="Shape 240"/>
          <p:cNvSpPr/>
          <p:nvPr/>
        </p:nvSpPr>
        <p:spPr>
          <a:xfrm flipH="1">
            <a:off x="3522647" y="4267043"/>
            <a:ext cx="3176771" cy="971854"/>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41" name="Shape 241"/>
          <p:cNvSpPr/>
          <p:nvPr/>
        </p:nvSpPr>
        <p:spPr>
          <a:xfrm>
            <a:off x="1711641" y="5246950"/>
            <a:ext cx="3409341"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54920"/>
                    <a:satOff val="-21482"/>
                    <a:lumOff val="-6228"/>
                  </a:schemeClr>
                </a:solidFill>
              </a:defRPr>
            </a:lvl1pPr>
          </a:lstStyle>
          <a:p>
            <a:r>
              <a:t>dative pronoun?</a:t>
            </a:r>
          </a:p>
        </p:txBody>
      </p:sp>
      <p:sp>
        <p:nvSpPr>
          <p:cNvPr id="242" name="Shape 242"/>
          <p:cNvSpPr/>
          <p:nvPr/>
        </p:nvSpPr>
        <p:spPr>
          <a:xfrm>
            <a:off x="7194748" y="5246950"/>
            <a:ext cx="4450843"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5">
                    <a:hueOff val="-176146"/>
                    <a:satOff val="3665"/>
                    <a:lumOff val="-13986"/>
                  </a:schemeClr>
                </a:solidFill>
              </a:defRPr>
            </a:lvl1pPr>
          </a:lstStyle>
          <a:p>
            <a:r>
              <a:t>possessive pronoun?</a:t>
            </a:r>
          </a:p>
        </p:txBody>
      </p:sp>
      <p:sp>
        <p:nvSpPr>
          <p:cNvPr id="243" name="Shape 243"/>
          <p:cNvSpPr/>
          <p:nvPr/>
        </p:nvSpPr>
        <p:spPr>
          <a:xfrm>
            <a:off x="1546515" y="5882191"/>
            <a:ext cx="3739593"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solidFill>
                  <a:schemeClr val="accent2">
                    <a:hueOff val="-554920"/>
                    <a:satOff val="-21482"/>
                    <a:lumOff val="-6228"/>
                  </a:schemeClr>
                </a:solidFill>
              </a:defRPr>
            </a:lvl1pPr>
          </a:lstStyle>
          <a:p>
            <a:r>
              <a:t>“I cooked her a duck dish”</a:t>
            </a:r>
          </a:p>
        </p:txBody>
      </p:sp>
      <p:sp>
        <p:nvSpPr>
          <p:cNvPr id="244" name="Shape 244"/>
          <p:cNvSpPr/>
          <p:nvPr/>
        </p:nvSpPr>
        <p:spPr>
          <a:xfrm>
            <a:off x="6702675" y="5882191"/>
            <a:ext cx="5789372"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solidFill>
                  <a:schemeClr val="accent5">
                    <a:hueOff val="-176146"/>
                    <a:satOff val="3665"/>
                    <a:lumOff val="-13986"/>
                  </a:schemeClr>
                </a:solidFill>
              </a:defRPr>
            </a:lvl1pPr>
          </a:lstStyle>
          <a:p>
            <a:r>
              <a:t>“I cooked the duck dish belonging to her”</a:t>
            </a:r>
          </a:p>
        </p:txBody>
      </p:sp>
      <p:sp>
        <p:nvSpPr>
          <p:cNvPr id="245" name="Shape 245"/>
          <p:cNvSpPr/>
          <p:nvPr/>
        </p:nvSpPr>
        <p:spPr>
          <a:xfrm>
            <a:off x="3713135" y="7286811"/>
            <a:ext cx="6051043"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47394"/>
                    <a:satOff val="-25753"/>
                    <a:lumOff val="-7544"/>
                  </a:schemeClr>
                </a:solidFill>
              </a:defRPr>
            </a:lvl1pPr>
          </a:lstStyle>
          <a:p>
            <a:r>
              <a:t>resolving syntactic ambiguity</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p>
            <a:r>
              <a:t>Ambiguity</a:t>
            </a:r>
          </a:p>
        </p:txBody>
      </p:sp>
      <p:sp>
        <p:nvSpPr>
          <p:cNvPr id="248" name="Shape 248"/>
          <p:cNvSpPr>
            <a:spLocks noGrp="1"/>
          </p:cNvSpPr>
          <p:nvPr>
            <p:ph type="body" idx="1"/>
          </p:nvPr>
        </p:nvSpPr>
        <p:spPr>
          <a:prstGeom prst="rect">
            <a:avLst/>
          </a:prstGeom>
        </p:spPr>
        <p:txBody>
          <a:bodyPr anchor="t"/>
          <a:lstStyle/>
          <a:p>
            <a:r>
              <a:t>Most </a:t>
            </a:r>
            <a:r>
              <a:rPr i="1">
                <a:solidFill>
                  <a:schemeClr val="accent2">
                    <a:hueOff val="-554920"/>
                    <a:satOff val="-21482"/>
                    <a:lumOff val="-6228"/>
                  </a:schemeClr>
                </a:solidFill>
              </a:rPr>
              <a:t>tasks</a:t>
            </a:r>
            <a:r>
              <a:t> in NLP are about </a:t>
            </a:r>
            <a:r>
              <a:rPr i="1">
                <a:solidFill>
                  <a:schemeClr val="accent2">
                    <a:hueOff val="-554920"/>
                    <a:satOff val="-21482"/>
                    <a:lumOff val="-6228"/>
                  </a:schemeClr>
                </a:solidFill>
              </a:rPr>
              <a:t>resolving ambiguities</a:t>
            </a:r>
          </a:p>
        </p:txBody>
      </p:sp>
      <p:grpSp>
        <p:nvGrpSpPr>
          <p:cNvPr id="251" name="Group 251"/>
          <p:cNvGrpSpPr/>
          <p:nvPr/>
        </p:nvGrpSpPr>
        <p:grpSpPr>
          <a:xfrm>
            <a:off x="3984200" y="3757858"/>
            <a:ext cx="5036400" cy="1365538"/>
            <a:chOff x="0" y="0"/>
            <a:chExt cx="5036399" cy="1365537"/>
          </a:xfrm>
        </p:grpSpPr>
        <p:sp>
          <p:nvSpPr>
            <p:cNvPr id="250" name="Shape 250"/>
            <p:cNvSpPr/>
            <p:nvPr/>
          </p:nvSpPr>
          <p:spPr>
            <a:xfrm>
              <a:off x="215899" y="139700"/>
              <a:ext cx="4604601" cy="806738"/>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a:latin typeface="Chalkduster"/>
                  <a:ea typeface="Chalkduster"/>
                  <a:cs typeface="Chalkduster"/>
                  <a:sym typeface="Chalkduster"/>
                </a:defRPr>
              </a:pPr>
              <a:r>
                <a:t>I </a:t>
              </a:r>
              <a:r>
                <a:rPr>
                  <a:solidFill>
                    <a:schemeClr val="accent1">
                      <a:hueOff val="47394"/>
                      <a:satOff val="-25753"/>
                      <a:lumOff val="-7544"/>
                    </a:schemeClr>
                  </a:solidFill>
                </a:rPr>
                <a:t>made</a:t>
              </a:r>
              <a:r>
                <a:t> her duck</a:t>
              </a:r>
            </a:p>
          </p:txBody>
        </p:sp>
        <p:pic>
          <p:nvPicPr>
            <p:cNvPr id="249" name="Picture 248"/>
            <p:cNvPicPr>
              <a:picLocks/>
            </p:cNvPicPr>
            <p:nvPr/>
          </p:nvPicPr>
          <p:blipFill>
            <a:blip r:embed="rId2"/>
            <a:stretch>
              <a:fillRect/>
            </a:stretch>
          </p:blipFill>
          <p:spPr>
            <a:xfrm>
              <a:off x="-1" y="-1"/>
              <a:ext cx="5036401" cy="1365539"/>
            </a:xfrm>
            <a:prstGeom prst="rect">
              <a:avLst/>
            </a:prstGeom>
            <a:effectLst/>
          </p:spPr>
        </p:pic>
      </p:grpSp>
      <p:sp>
        <p:nvSpPr>
          <p:cNvPr id="252" name="Shape 252"/>
          <p:cNvSpPr/>
          <p:nvPr/>
        </p:nvSpPr>
        <p:spPr>
          <a:xfrm>
            <a:off x="5365818" y="4627267"/>
            <a:ext cx="1198768" cy="824742"/>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53" name="Shape 253"/>
          <p:cNvSpPr/>
          <p:nvPr/>
        </p:nvSpPr>
        <p:spPr>
          <a:xfrm flipH="1">
            <a:off x="3935367" y="4621426"/>
            <a:ext cx="1390816" cy="836678"/>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54" name="Shape 254"/>
          <p:cNvSpPr/>
          <p:nvPr/>
        </p:nvSpPr>
        <p:spPr>
          <a:xfrm>
            <a:off x="3073119" y="5422900"/>
            <a:ext cx="1867663"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54920"/>
                    <a:satOff val="-21482"/>
                    <a:lumOff val="-6228"/>
                  </a:schemeClr>
                </a:solidFill>
              </a:defRPr>
            </a:lvl1pPr>
          </a:lstStyle>
          <a:p>
            <a:r>
              <a:t>cooked?</a:t>
            </a:r>
          </a:p>
        </p:txBody>
      </p:sp>
      <p:sp>
        <p:nvSpPr>
          <p:cNvPr id="255" name="Shape 255"/>
          <p:cNvSpPr/>
          <p:nvPr/>
        </p:nvSpPr>
        <p:spPr>
          <a:xfrm>
            <a:off x="5777671" y="5422900"/>
            <a:ext cx="191018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5">
                    <a:hueOff val="-522602"/>
                    <a:satOff val="-6700"/>
                    <a:lumOff val="-22320"/>
                  </a:schemeClr>
                </a:solidFill>
              </a:defRPr>
            </a:lvl1pPr>
          </a:lstStyle>
          <a:p>
            <a:r>
              <a:t>created?</a:t>
            </a:r>
          </a:p>
        </p:txBody>
      </p:sp>
      <p:pic>
        <p:nvPicPr>
          <p:cNvPr id="256" name="recipe-image-legacy-id--1069451_10.jpg"/>
          <p:cNvPicPr>
            <a:picLocks noChangeAspect="1"/>
          </p:cNvPicPr>
          <p:nvPr/>
        </p:nvPicPr>
        <p:blipFill>
          <a:blip r:embed="rId3"/>
          <a:srcRect t="7338" b="7338"/>
          <a:stretch>
            <a:fillRect/>
          </a:stretch>
        </p:blipFill>
        <p:spPr>
          <a:xfrm>
            <a:off x="3171506" y="6334223"/>
            <a:ext cx="1670888" cy="1296056"/>
          </a:xfrm>
          <a:prstGeom prst="rect">
            <a:avLst/>
          </a:prstGeom>
          <a:ln w="12700">
            <a:miter lim="400000"/>
          </a:ln>
        </p:spPr>
      </p:pic>
      <p:pic>
        <p:nvPicPr>
          <p:cNvPr id="257" name="53926566_1_x.jpg"/>
          <p:cNvPicPr>
            <a:picLocks noChangeAspect="1"/>
          </p:cNvPicPr>
          <p:nvPr/>
        </p:nvPicPr>
        <p:blipFill>
          <a:blip r:embed="rId4"/>
          <a:srcRect t="7569"/>
          <a:stretch>
            <a:fillRect/>
          </a:stretch>
        </p:blipFill>
        <p:spPr>
          <a:xfrm>
            <a:off x="5707633" y="6277753"/>
            <a:ext cx="2050309" cy="1262177"/>
          </a:xfrm>
          <a:prstGeom prst="rect">
            <a:avLst/>
          </a:prstGeom>
          <a:ln w="12700">
            <a:miter lim="400000"/>
          </a:ln>
        </p:spPr>
      </p:pic>
      <p:sp>
        <p:nvSpPr>
          <p:cNvPr id="258" name="Shape 258"/>
          <p:cNvSpPr/>
          <p:nvPr/>
        </p:nvSpPr>
        <p:spPr>
          <a:xfrm>
            <a:off x="1416120" y="7894039"/>
            <a:ext cx="9090966"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47394"/>
                    <a:satOff val="-25753"/>
                    <a:lumOff val="-7544"/>
                  </a:schemeClr>
                </a:solidFill>
              </a:defRPr>
            </a:lvl1pPr>
          </a:lstStyle>
          <a:p>
            <a:r>
              <a:t>resolving semantic ambiguity (word senses)</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NLP</a:t>
            </a:r>
          </a:p>
        </p:txBody>
      </p:sp>
      <p:grpSp>
        <p:nvGrpSpPr>
          <p:cNvPr id="7" name="Group 6"/>
          <p:cNvGrpSpPr/>
          <p:nvPr/>
        </p:nvGrpSpPr>
        <p:grpSpPr>
          <a:xfrm>
            <a:off x="484913" y="598813"/>
            <a:ext cx="3297383" cy="3214256"/>
            <a:chOff x="2604654" y="3269672"/>
            <a:chExt cx="2466110" cy="232756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5280" t="18391" r="22957" b="33124"/>
            <a:stretch/>
          </p:blipFill>
          <p:spPr>
            <a:xfrm>
              <a:off x="2604654" y="3269672"/>
              <a:ext cx="2189018" cy="2133600"/>
            </a:xfrm>
            <a:prstGeom prst="rect">
              <a:avLst/>
            </a:prstGeom>
            <a:solidFill>
              <a:schemeClr val="bg1"/>
            </a:solidFill>
            <a:ln w="12700" cap="flat">
              <a:noFill/>
              <a:miter lim="400000"/>
            </a:ln>
            <a:effectLst/>
            <a:sp3d/>
          </p:spPr>
        </p:pic>
        <p:sp>
          <p:nvSpPr>
            <p:cNvPr id="5" name="Rectangle 4"/>
            <p:cNvSpPr/>
            <p:nvPr/>
          </p:nvSpPr>
          <p:spPr>
            <a:xfrm>
              <a:off x="4017818" y="4793673"/>
              <a:ext cx="1052946" cy="8035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4391890" y="4565073"/>
              <a:ext cx="401782" cy="4571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8" name="TextBox 7"/>
          <p:cNvSpPr txBox="1"/>
          <p:nvPr/>
        </p:nvSpPr>
        <p:spPr>
          <a:xfrm>
            <a:off x="2726806" y="6140633"/>
            <a:ext cx="294952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Knowledge of</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r>
              <a:rPr kumimoji="0" lang="en-US" sz="3600" b="0" i="0" u="none" strike="noStrike" cap="none" spc="0" normalizeH="0" baseline="0" dirty="0">
                <a:ln>
                  <a:noFill/>
                </a:ln>
                <a:solidFill>
                  <a:srgbClr val="000000"/>
                </a:solidFill>
                <a:effectLst/>
                <a:uFillTx/>
                <a:latin typeface="+mn-lt"/>
                <a:ea typeface="+mn-ea"/>
                <a:cs typeface="+mn-cs"/>
                <a:sym typeface="Helvetica Light"/>
              </a:rPr>
              <a:t>Language</a:t>
            </a:r>
          </a:p>
        </p:txBody>
      </p:sp>
      <p:sp>
        <p:nvSpPr>
          <p:cNvPr id="9" name="TextBox 8"/>
          <p:cNvSpPr txBox="1"/>
          <p:nvPr/>
        </p:nvSpPr>
        <p:spPr>
          <a:xfrm>
            <a:off x="10335800" y="9404787"/>
            <a:ext cx="266900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mn-lt"/>
                <a:ea typeface="+mn-ea"/>
                <a:cs typeface="+mn-cs"/>
                <a:sym typeface="Helvetica Light"/>
              </a:rPr>
              <a:t>Image source</a:t>
            </a:r>
            <a:r>
              <a:rPr kumimoji="0" lang="en-US" sz="1600" b="0" i="0" u="none" strike="noStrike" cap="none" spc="0" normalizeH="0" baseline="0" dirty="0">
                <a:ln>
                  <a:noFill/>
                </a:ln>
                <a:solidFill>
                  <a:srgbClr val="000000"/>
                </a:solidFill>
                <a:effectLst/>
                <a:uFillTx/>
                <a:latin typeface="+mn-lt"/>
                <a:ea typeface="+mn-ea"/>
                <a:cs typeface="+mn-cs"/>
                <a:sym typeface="Helvetica Light"/>
              </a:rPr>
              <a:t>: medium.com</a:t>
            </a:r>
          </a:p>
        </p:txBody>
      </p:sp>
      <p:sp>
        <p:nvSpPr>
          <p:cNvPr id="10" name="TextBox 9"/>
          <p:cNvSpPr txBox="1"/>
          <p:nvPr/>
        </p:nvSpPr>
        <p:spPr>
          <a:xfrm>
            <a:off x="1749760" y="2627258"/>
            <a:ext cx="3694579"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Computer</a:t>
            </a:r>
            <a:r>
              <a:rPr kumimoji="0" lang="en-US" sz="3600" b="0" i="0" u="none" strike="noStrike" cap="none" spc="0" normalizeH="0" dirty="0">
                <a:ln>
                  <a:noFill/>
                </a:ln>
                <a:solidFill>
                  <a:srgbClr val="000000"/>
                </a:solidFill>
                <a:effectLst/>
                <a:uFillTx/>
                <a:latin typeface="+mn-lt"/>
                <a:ea typeface="+mn-ea"/>
                <a:cs typeface="+mn-cs"/>
                <a:sym typeface="Helvetica Light"/>
              </a:rPr>
              <a:t> solving task involving human language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Oval 11"/>
          <p:cNvSpPr/>
          <p:nvPr/>
        </p:nvSpPr>
        <p:spPr>
          <a:xfrm>
            <a:off x="2337581" y="5635338"/>
            <a:ext cx="3727974" cy="1995054"/>
          </a:xfrm>
          <a:prstGeom prst="ellipse">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TextBox 12"/>
          <p:cNvSpPr txBox="1"/>
          <p:nvPr/>
        </p:nvSpPr>
        <p:spPr>
          <a:xfrm>
            <a:off x="3505364" y="7807392"/>
            <a:ext cx="13849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M</a:t>
            </a:r>
            <a:r>
              <a:rPr kumimoji="0" lang="en-US" sz="3600" b="0" i="0" u="none" strike="noStrike" cap="none" spc="0" normalizeH="0" baseline="0" dirty="0">
                <a:ln>
                  <a:noFill/>
                </a:ln>
                <a:solidFill>
                  <a:srgbClr val="000000"/>
                </a:solidFill>
                <a:effectLst/>
                <a:uFillTx/>
                <a:latin typeface="+mn-lt"/>
                <a:ea typeface="+mn-ea"/>
                <a:cs typeface="+mn-cs"/>
                <a:sym typeface="Helvetica Light"/>
              </a:rPr>
              <a:t>odel</a:t>
            </a:r>
          </a:p>
        </p:txBody>
      </p:sp>
      <p:cxnSp>
        <p:nvCxnSpPr>
          <p:cNvPr id="15" name="Straight Arrow Connector 14"/>
          <p:cNvCxnSpPr>
            <a:stCxn id="12" idx="6"/>
          </p:cNvCxnSpPr>
          <p:nvPr/>
        </p:nvCxnSpPr>
        <p:spPr>
          <a:xfrm>
            <a:off x="6065555" y="6632865"/>
            <a:ext cx="2551972" cy="0"/>
          </a:xfrm>
          <a:prstGeom prst="straightConnector1">
            <a:avLst/>
          </a:prstGeom>
          <a:noFill/>
          <a:ln w="41275" cap="flat">
            <a:solidFill>
              <a:srgbClr val="0070C0"/>
            </a:solidFill>
            <a:prstDash val="solid"/>
            <a:miter lim="400000"/>
            <a:tailEnd type="triangle" w="med" len="med"/>
          </a:ln>
          <a:effectLst/>
          <a:sp3d/>
        </p:spPr>
        <p:style>
          <a:lnRef idx="0">
            <a:scrgbClr r="0" g="0" b="0"/>
          </a:lnRef>
          <a:fillRef idx="0">
            <a:scrgbClr r="0" g="0" b="0"/>
          </a:fillRef>
          <a:effectRef idx="0">
            <a:scrgbClr r="0" g="0" b="0"/>
          </a:effectRef>
          <a:fontRef idx="none"/>
        </p:style>
      </p:cxnSp>
      <p:sp>
        <p:nvSpPr>
          <p:cNvPr id="17" name="TextBox 16"/>
          <p:cNvSpPr txBox="1"/>
          <p:nvPr/>
        </p:nvSpPr>
        <p:spPr>
          <a:xfrm>
            <a:off x="6302794" y="5976275"/>
            <a:ext cx="207749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t>Algorithm</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8" name="TextBox 17"/>
          <p:cNvSpPr txBox="1"/>
          <p:nvPr/>
        </p:nvSpPr>
        <p:spPr>
          <a:xfrm>
            <a:off x="8854766" y="6304570"/>
            <a:ext cx="94897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task</a:t>
            </a:r>
          </a:p>
        </p:txBody>
      </p:sp>
      <p:sp>
        <p:nvSpPr>
          <p:cNvPr id="19" name="TextBox 18"/>
          <p:cNvSpPr txBox="1"/>
          <p:nvPr/>
        </p:nvSpPr>
        <p:spPr>
          <a:xfrm>
            <a:off x="9367092" y="6745927"/>
            <a:ext cx="210955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a:ln>
                  <a:noFill/>
                </a:ln>
                <a:solidFill>
                  <a:srgbClr val="FF0000"/>
                </a:solidFill>
                <a:effectLst/>
                <a:uFillTx/>
                <a:latin typeface="+mn-lt"/>
                <a:ea typeface="+mn-ea"/>
                <a:cs typeface="+mn-cs"/>
                <a:sym typeface="Helvetica Light"/>
              </a:rPr>
              <a:t>solve </a:t>
            </a:r>
            <a:r>
              <a:rPr kumimoji="0" lang="en-US" sz="2000" b="1" i="0" u="none" strike="noStrike" cap="none" spc="0" normalizeH="0">
                <a:ln>
                  <a:noFill/>
                </a:ln>
                <a:solidFill>
                  <a:srgbClr val="FF0000"/>
                </a:solidFill>
                <a:effectLst/>
                <a:uFillTx/>
                <a:latin typeface="+mn-lt"/>
                <a:ea typeface="+mn-ea"/>
                <a:cs typeface="+mn-cs"/>
                <a:sym typeface="Helvetica Light"/>
              </a:rPr>
              <a:t> ambiguity</a:t>
            </a:r>
            <a:endParaRPr kumimoji="0" lang="en-US" sz="2000" b="1" i="0" u="none" strike="noStrike" cap="none" spc="0" normalizeH="0" baseline="0" dirty="0">
              <a:ln>
                <a:noFill/>
              </a:ln>
              <a:solidFill>
                <a:srgbClr val="FF0000"/>
              </a:solidFill>
              <a:effectLst/>
              <a:uFillTx/>
              <a:latin typeface="+mn-lt"/>
              <a:ea typeface="+mn-ea"/>
              <a:cs typeface="+mn-cs"/>
              <a:sym typeface="Helvetica Light"/>
            </a:endParaRPr>
          </a:p>
        </p:txBody>
      </p:sp>
    </p:spTree>
    <p:extLst>
      <p:ext uri="{BB962C8B-B14F-4D97-AF65-F5344CB8AC3E}">
        <p14:creationId xmlns:p14="http://schemas.microsoft.com/office/powerpoint/2010/main" val="739479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NLP</a:t>
            </a:r>
          </a:p>
        </p:txBody>
      </p:sp>
      <p:grpSp>
        <p:nvGrpSpPr>
          <p:cNvPr id="7" name="Group 6"/>
          <p:cNvGrpSpPr/>
          <p:nvPr/>
        </p:nvGrpSpPr>
        <p:grpSpPr>
          <a:xfrm>
            <a:off x="484913" y="598813"/>
            <a:ext cx="3297383" cy="3214256"/>
            <a:chOff x="2604654" y="3269672"/>
            <a:chExt cx="2466110" cy="232756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5280" t="18391" r="22957" b="33124"/>
            <a:stretch/>
          </p:blipFill>
          <p:spPr>
            <a:xfrm>
              <a:off x="2604654" y="3269672"/>
              <a:ext cx="2189018" cy="2133600"/>
            </a:xfrm>
            <a:prstGeom prst="rect">
              <a:avLst/>
            </a:prstGeom>
            <a:solidFill>
              <a:schemeClr val="bg1"/>
            </a:solidFill>
            <a:ln w="12700" cap="flat">
              <a:noFill/>
              <a:miter lim="400000"/>
            </a:ln>
            <a:effectLst/>
            <a:sp3d/>
          </p:spPr>
        </p:pic>
        <p:sp>
          <p:nvSpPr>
            <p:cNvPr id="5" name="Rectangle 4"/>
            <p:cNvSpPr/>
            <p:nvPr/>
          </p:nvSpPr>
          <p:spPr>
            <a:xfrm>
              <a:off x="4017818" y="4793673"/>
              <a:ext cx="1052946" cy="8035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4391890" y="4565073"/>
              <a:ext cx="401782" cy="4571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8" name="TextBox 7"/>
          <p:cNvSpPr txBox="1"/>
          <p:nvPr/>
        </p:nvSpPr>
        <p:spPr>
          <a:xfrm>
            <a:off x="2726806" y="6140633"/>
            <a:ext cx="294952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Knowledge of</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r>
              <a:rPr kumimoji="0" lang="en-US" sz="3600" b="0" i="0" u="none" strike="noStrike" cap="none" spc="0" normalizeH="0" baseline="0" dirty="0">
                <a:ln>
                  <a:noFill/>
                </a:ln>
                <a:solidFill>
                  <a:srgbClr val="000000"/>
                </a:solidFill>
                <a:effectLst/>
                <a:uFillTx/>
                <a:latin typeface="+mn-lt"/>
                <a:ea typeface="+mn-ea"/>
                <a:cs typeface="+mn-cs"/>
                <a:sym typeface="Helvetica Light"/>
              </a:rPr>
              <a:t>Language</a:t>
            </a:r>
          </a:p>
        </p:txBody>
      </p:sp>
      <p:sp>
        <p:nvSpPr>
          <p:cNvPr id="9" name="TextBox 8"/>
          <p:cNvSpPr txBox="1"/>
          <p:nvPr/>
        </p:nvSpPr>
        <p:spPr>
          <a:xfrm>
            <a:off x="10335800" y="9404787"/>
            <a:ext cx="266900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mn-lt"/>
                <a:ea typeface="+mn-ea"/>
                <a:cs typeface="+mn-cs"/>
                <a:sym typeface="Helvetica Light"/>
              </a:rPr>
              <a:t>Image source</a:t>
            </a:r>
            <a:r>
              <a:rPr kumimoji="0" lang="en-US" sz="1600" b="0" i="0" u="none" strike="noStrike" cap="none" spc="0" normalizeH="0" baseline="0" dirty="0">
                <a:ln>
                  <a:noFill/>
                </a:ln>
                <a:solidFill>
                  <a:srgbClr val="000000"/>
                </a:solidFill>
                <a:effectLst/>
                <a:uFillTx/>
                <a:latin typeface="+mn-lt"/>
                <a:ea typeface="+mn-ea"/>
                <a:cs typeface="+mn-cs"/>
                <a:sym typeface="Helvetica Light"/>
              </a:rPr>
              <a:t>: medium.com</a:t>
            </a:r>
          </a:p>
        </p:txBody>
      </p:sp>
      <p:sp>
        <p:nvSpPr>
          <p:cNvPr id="10" name="TextBox 9"/>
          <p:cNvSpPr txBox="1"/>
          <p:nvPr/>
        </p:nvSpPr>
        <p:spPr>
          <a:xfrm>
            <a:off x="1749760" y="2627258"/>
            <a:ext cx="3694579"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Computer</a:t>
            </a:r>
            <a:r>
              <a:rPr kumimoji="0" lang="en-US" sz="3600" b="0" i="0" u="none" strike="noStrike" cap="none" spc="0" normalizeH="0" dirty="0">
                <a:ln>
                  <a:noFill/>
                </a:ln>
                <a:solidFill>
                  <a:srgbClr val="000000"/>
                </a:solidFill>
                <a:effectLst/>
                <a:uFillTx/>
                <a:latin typeface="+mn-lt"/>
                <a:ea typeface="+mn-ea"/>
                <a:cs typeface="+mn-cs"/>
                <a:sym typeface="Helvetica Light"/>
              </a:rPr>
              <a:t> solving task involving human language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Oval 11"/>
          <p:cNvSpPr/>
          <p:nvPr/>
        </p:nvSpPr>
        <p:spPr>
          <a:xfrm>
            <a:off x="2337581" y="5635338"/>
            <a:ext cx="3727974" cy="1995054"/>
          </a:xfrm>
          <a:prstGeom prst="ellipse">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TextBox 12"/>
          <p:cNvSpPr txBox="1"/>
          <p:nvPr/>
        </p:nvSpPr>
        <p:spPr>
          <a:xfrm>
            <a:off x="3256099" y="7715060"/>
            <a:ext cx="188352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800" b="1" dirty="0">
                <a:solidFill>
                  <a:srgbClr val="0070C0"/>
                </a:solidFill>
              </a:rPr>
              <a:t>M</a:t>
            </a:r>
            <a:r>
              <a:rPr kumimoji="0" lang="en-US" sz="4800" b="1" i="0" u="none" strike="noStrike" cap="none" spc="0" normalizeH="0" baseline="0" dirty="0">
                <a:ln>
                  <a:noFill/>
                </a:ln>
                <a:solidFill>
                  <a:srgbClr val="0070C0"/>
                </a:solidFill>
                <a:effectLst/>
                <a:uFillTx/>
                <a:sym typeface="Helvetica Light"/>
              </a:rPr>
              <a:t>odel</a:t>
            </a:r>
          </a:p>
        </p:txBody>
      </p:sp>
      <p:cxnSp>
        <p:nvCxnSpPr>
          <p:cNvPr id="15" name="Straight Arrow Connector 14"/>
          <p:cNvCxnSpPr>
            <a:stCxn id="12" idx="6"/>
          </p:cNvCxnSpPr>
          <p:nvPr/>
        </p:nvCxnSpPr>
        <p:spPr>
          <a:xfrm>
            <a:off x="6065555" y="6632865"/>
            <a:ext cx="2551972" cy="0"/>
          </a:xfrm>
          <a:prstGeom prst="straightConnector1">
            <a:avLst/>
          </a:prstGeom>
          <a:noFill/>
          <a:ln w="41275" cap="flat">
            <a:solidFill>
              <a:srgbClr val="0070C0"/>
            </a:solidFill>
            <a:prstDash val="solid"/>
            <a:miter lim="400000"/>
            <a:tailEnd type="triangle" w="med" len="med"/>
          </a:ln>
          <a:effectLst/>
          <a:sp3d/>
        </p:spPr>
        <p:style>
          <a:lnRef idx="0">
            <a:scrgbClr r="0" g="0" b="0"/>
          </a:lnRef>
          <a:fillRef idx="0">
            <a:scrgbClr r="0" g="0" b="0"/>
          </a:fillRef>
          <a:effectRef idx="0">
            <a:scrgbClr r="0" g="0" b="0"/>
          </a:effectRef>
          <a:fontRef idx="none"/>
        </p:style>
      </p:cxnSp>
      <p:sp>
        <p:nvSpPr>
          <p:cNvPr id="17" name="TextBox 16"/>
          <p:cNvSpPr txBox="1"/>
          <p:nvPr/>
        </p:nvSpPr>
        <p:spPr>
          <a:xfrm>
            <a:off x="6302794" y="5976275"/>
            <a:ext cx="207749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t>Algorithm</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8" name="TextBox 17"/>
          <p:cNvSpPr txBox="1"/>
          <p:nvPr/>
        </p:nvSpPr>
        <p:spPr>
          <a:xfrm>
            <a:off x="8854766" y="6304570"/>
            <a:ext cx="94897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task</a:t>
            </a:r>
          </a:p>
        </p:txBody>
      </p:sp>
      <p:sp>
        <p:nvSpPr>
          <p:cNvPr id="19" name="TextBox 18"/>
          <p:cNvSpPr txBox="1"/>
          <p:nvPr/>
        </p:nvSpPr>
        <p:spPr>
          <a:xfrm>
            <a:off x="9367092" y="6745927"/>
            <a:ext cx="210955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a:ln>
                  <a:noFill/>
                </a:ln>
                <a:solidFill>
                  <a:srgbClr val="FF0000"/>
                </a:solidFill>
                <a:effectLst/>
                <a:uFillTx/>
                <a:latin typeface="+mn-lt"/>
                <a:ea typeface="+mn-ea"/>
                <a:cs typeface="+mn-cs"/>
                <a:sym typeface="Helvetica Light"/>
              </a:rPr>
              <a:t>solve </a:t>
            </a:r>
            <a:r>
              <a:rPr kumimoji="0" lang="en-US" sz="2000" b="1" i="0" u="none" strike="noStrike" cap="none" spc="0" normalizeH="0">
                <a:ln>
                  <a:noFill/>
                </a:ln>
                <a:solidFill>
                  <a:srgbClr val="FF0000"/>
                </a:solidFill>
                <a:effectLst/>
                <a:uFillTx/>
                <a:latin typeface="+mn-lt"/>
                <a:ea typeface="+mn-ea"/>
                <a:cs typeface="+mn-cs"/>
                <a:sym typeface="Helvetica Light"/>
              </a:rPr>
              <a:t> ambiguity</a:t>
            </a:r>
            <a:endParaRPr kumimoji="0" lang="en-US" sz="2000" b="1" i="0" u="none" strike="noStrike" cap="none" spc="0" normalizeH="0" baseline="0" dirty="0">
              <a:ln>
                <a:noFill/>
              </a:ln>
              <a:solidFill>
                <a:srgbClr val="FF0000"/>
              </a:solidFill>
              <a:effectLst/>
              <a:uFillTx/>
              <a:latin typeface="+mn-lt"/>
              <a:ea typeface="+mn-ea"/>
              <a:cs typeface="+mn-cs"/>
              <a:sym typeface="Helvetica Light"/>
            </a:endParaRPr>
          </a:p>
        </p:txBody>
      </p:sp>
    </p:spTree>
    <p:extLst>
      <p:ext uri="{BB962C8B-B14F-4D97-AF65-F5344CB8AC3E}">
        <p14:creationId xmlns:p14="http://schemas.microsoft.com/office/powerpoint/2010/main" val="138444571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2" name="Group 262"/>
          <p:cNvGrpSpPr/>
          <p:nvPr/>
        </p:nvGrpSpPr>
        <p:grpSpPr>
          <a:xfrm>
            <a:off x="4925647" y="4188903"/>
            <a:ext cx="3416939" cy="4639744"/>
            <a:chOff x="0" y="0"/>
            <a:chExt cx="3416937" cy="4639743"/>
          </a:xfrm>
        </p:grpSpPr>
        <p:pic>
          <p:nvPicPr>
            <p:cNvPr id="260" name="pasted-image.pdf"/>
            <p:cNvPicPr>
              <a:picLocks noChangeAspect="1"/>
            </p:cNvPicPr>
            <p:nvPr/>
          </p:nvPicPr>
          <p:blipFill>
            <a:blip r:embed="rId2"/>
            <a:stretch>
              <a:fillRect/>
            </a:stretch>
          </p:blipFill>
          <p:spPr>
            <a:xfrm>
              <a:off x="0" y="0"/>
              <a:ext cx="1228891" cy="4639744"/>
            </a:xfrm>
            <a:prstGeom prst="rect">
              <a:avLst/>
            </a:prstGeom>
            <a:ln w="12700" cap="flat">
              <a:noFill/>
              <a:miter lim="400000"/>
            </a:ln>
            <a:effectLst/>
          </p:spPr>
        </p:pic>
        <p:pic>
          <p:nvPicPr>
            <p:cNvPr id="261" name="pasted-image.pdf"/>
            <p:cNvPicPr>
              <a:picLocks noChangeAspect="1"/>
            </p:cNvPicPr>
            <p:nvPr/>
          </p:nvPicPr>
          <p:blipFill>
            <a:blip r:embed="rId3"/>
            <a:srcRect t="9822"/>
            <a:stretch>
              <a:fillRect/>
            </a:stretch>
          </p:blipFill>
          <p:spPr>
            <a:xfrm>
              <a:off x="1107742" y="404773"/>
              <a:ext cx="2309196" cy="4185714"/>
            </a:xfrm>
            <a:prstGeom prst="rect">
              <a:avLst/>
            </a:prstGeom>
            <a:ln w="12700" cap="flat">
              <a:noFill/>
              <a:miter lim="400000"/>
            </a:ln>
            <a:effectLst/>
          </p:spPr>
        </p:pic>
      </p:grpSp>
      <p:sp>
        <p:nvSpPr>
          <p:cNvPr id="263" name="Shape 263"/>
          <p:cNvSpPr>
            <a:spLocks noGrp="1"/>
          </p:cNvSpPr>
          <p:nvPr>
            <p:ph type="title"/>
          </p:nvPr>
        </p:nvSpPr>
        <p:spPr>
          <a:prstGeom prst="rect">
            <a:avLst/>
          </a:prstGeom>
        </p:spPr>
        <p:txBody>
          <a:bodyPr/>
          <a:lstStyle/>
          <a:p>
            <a:r>
              <a:t>Models</a:t>
            </a:r>
          </a:p>
        </p:txBody>
      </p:sp>
      <p:sp>
        <p:nvSpPr>
          <p:cNvPr id="264" name="Shape 264"/>
          <p:cNvSpPr>
            <a:spLocks noGrp="1"/>
          </p:cNvSpPr>
          <p:nvPr>
            <p:ph type="body" idx="1"/>
          </p:nvPr>
        </p:nvSpPr>
        <p:spPr>
          <a:prstGeom prst="rect">
            <a:avLst/>
          </a:prstGeom>
        </p:spPr>
        <p:txBody>
          <a:bodyPr anchor="t"/>
          <a:lstStyle/>
          <a:p>
            <a:r>
              <a:t>NLP systems rely on </a:t>
            </a:r>
            <a:r>
              <a:rPr i="1">
                <a:solidFill>
                  <a:schemeClr val="accent6">
                    <a:lumOff val="-8741"/>
                  </a:schemeClr>
                </a:solidFill>
              </a:rPr>
              <a:t>models to capture knowledge</a:t>
            </a:r>
            <a:r>
              <a:t> of language e.g., formal rule systems to capture phonology, morphology, and syntax</a:t>
            </a:r>
          </a:p>
        </p:txBody>
      </p:sp>
      <p:grpSp>
        <p:nvGrpSpPr>
          <p:cNvPr id="267" name="Group 267"/>
          <p:cNvGrpSpPr/>
          <p:nvPr/>
        </p:nvGrpSpPr>
        <p:grpSpPr>
          <a:xfrm>
            <a:off x="968913" y="5818539"/>
            <a:ext cx="3231948" cy="1778001"/>
            <a:chOff x="0" y="0"/>
            <a:chExt cx="3231946" cy="1778000"/>
          </a:xfrm>
        </p:grpSpPr>
        <p:sp>
          <p:nvSpPr>
            <p:cNvPr id="266" name="Shape 266"/>
            <p:cNvSpPr/>
            <p:nvPr/>
          </p:nvSpPr>
          <p:spPr>
            <a:xfrm>
              <a:off x="215900" y="139700"/>
              <a:ext cx="2800147" cy="12192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defRPr>
                  <a:solidFill>
                    <a:schemeClr val="accent1">
                      <a:hueOff val="47394"/>
                      <a:satOff val="-25753"/>
                      <a:lumOff val="-7544"/>
                    </a:schemeClr>
                  </a:solidFill>
                </a:defRPr>
              </a:pPr>
              <a:r>
                <a:t>context free </a:t>
              </a:r>
            </a:p>
            <a:p>
              <a:pPr>
                <a:defRPr>
                  <a:solidFill>
                    <a:schemeClr val="accent1">
                      <a:hueOff val="47394"/>
                      <a:satOff val="-25753"/>
                      <a:lumOff val="-7544"/>
                    </a:schemeClr>
                  </a:solidFill>
                </a:defRPr>
              </a:pPr>
              <a:r>
                <a:t>grammar</a:t>
              </a:r>
            </a:p>
          </p:txBody>
        </p:sp>
        <p:pic>
          <p:nvPicPr>
            <p:cNvPr id="265" name="Picture 264"/>
            <p:cNvPicPr>
              <a:picLocks/>
            </p:cNvPicPr>
            <p:nvPr/>
          </p:nvPicPr>
          <p:blipFill>
            <a:blip r:embed="rId4"/>
            <a:stretch>
              <a:fillRect/>
            </a:stretch>
          </p:blipFill>
          <p:spPr>
            <a:xfrm>
              <a:off x="0" y="-1"/>
              <a:ext cx="3231947" cy="1778001"/>
            </a:xfrm>
            <a:prstGeom prst="rect">
              <a:avLst/>
            </a:prstGeom>
            <a:effectLst/>
          </p:spPr>
        </p:pic>
      </p:grpSp>
      <p:sp>
        <p:nvSpPr>
          <p:cNvPr id="268" name="Shape 268"/>
          <p:cNvSpPr/>
          <p:nvPr/>
        </p:nvSpPr>
        <p:spPr>
          <a:xfrm>
            <a:off x="401884" y="7577681"/>
            <a:ext cx="4366005" cy="83820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a:solidFill>
                  <a:schemeClr val="accent1">
                    <a:hueOff val="273562"/>
                    <a:satOff val="2937"/>
                    <a:lumOff val="-22233"/>
                  </a:schemeClr>
                </a:solidFill>
              </a:defRPr>
            </a:pPr>
            <a:r>
              <a:t>a set of </a:t>
            </a:r>
            <a:r>
              <a:rPr b="1">
                <a:latin typeface="Helvetica"/>
                <a:ea typeface="Helvetica"/>
                <a:cs typeface="Helvetica"/>
                <a:sym typeface="Helvetica"/>
              </a:rPr>
              <a:t>production rules</a:t>
            </a:r>
            <a:r>
              <a:t> that </a:t>
            </a:r>
          </a:p>
          <a:p>
            <a:pPr>
              <a:defRPr sz="2400">
                <a:solidFill>
                  <a:schemeClr val="accent1">
                    <a:hueOff val="273562"/>
                    <a:satOff val="2937"/>
                    <a:lumOff val="-22233"/>
                  </a:schemeClr>
                </a:solidFill>
              </a:defRPr>
            </a:pPr>
            <a:r>
              <a:t>describe all possible strings</a:t>
            </a:r>
          </a:p>
        </p:txBody>
      </p:sp>
      <p:sp>
        <p:nvSpPr>
          <p:cNvPr id="269" name="Shape 269"/>
          <p:cNvSpPr/>
          <p:nvPr/>
        </p:nvSpPr>
        <p:spPr>
          <a:xfrm>
            <a:off x="8693113" y="4963891"/>
            <a:ext cx="3685287" cy="71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000">
                <a:solidFill>
                  <a:schemeClr val="accent1">
                    <a:hueOff val="47394"/>
                    <a:satOff val="-25753"/>
                    <a:lumOff val="-7544"/>
                  </a:schemeClr>
                </a:solidFill>
              </a:defRPr>
            </a:pPr>
            <a:r>
              <a:t>“Hamid Ansari was nominated </a:t>
            </a:r>
          </a:p>
          <a:p>
            <a:pPr>
              <a:defRPr sz="2000">
                <a:solidFill>
                  <a:schemeClr val="accent1">
                    <a:hueOff val="47394"/>
                    <a:satOff val="-25753"/>
                    <a:lumOff val="-7544"/>
                  </a:schemeClr>
                </a:solidFill>
              </a:defRPr>
            </a:pPr>
            <a:r>
              <a:t>for Vice President”</a:t>
            </a:r>
          </a:p>
        </p:txBody>
      </p:sp>
      <p:sp>
        <p:nvSpPr>
          <p:cNvPr id="270" name="Shape 270"/>
          <p:cNvSpPr/>
          <p:nvPr/>
        </p:nvSpPr>
        <p:spPr>
          <a:xfrm>
            <a:off x="8795263" y="5780617"/>
            <a:ext cx="3775203" cy="71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000">
                <a:solidFill>
                  <a:schemeClr val="accent3">
                    <a:hueOff val="-333989"/>
                    <a:satOff val="3917"/>
                    <a:lumOff val="-6666"/>
                  </a:schemeClr>
                </a:solidFill>
              </a:defRPr>
            </a:pPr>
            <a:r>
              <a:t>“Vice President was nominated </a:t>
            </a:r>
          </a:p>
          <a:p>
            <a:pPr>
              <a:defRPr sz="2000">
                <a:solidFill>
                  <a:schemeClr val="accent3">
                    <a:hueOff val="-333989"/>
                    <a:satOff val="3917"/>
                    <a:lumOff val="-6666"/>
                  </a:schemeClr>
                </a:solidFill>
              </a:defRPr>
            </a:pPr>
            <a:r>
              <a:t>for Hamid Ansari”</a:t>
            </a:r>
          </a:p>
        </p:txBody>
      </p:sp>
      <p:sp>
        <p:nvSpPr>
          <p:cNvPr id="271" name="Shape 271"/>
          <p:cNvSpPr/>
          <p:nvPr/>
        </p:nvSpPr>
        <p:spPr>
          <a:xfrm>
            <a:off x="8810355" y="6597343"/>
            <a:ext cx="3642869" cy="406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solidFill>
                  <a:schemeClr val="accent4">
                    <a:satOff val="1488"/>
                    <a:lumOff val="-7242"/>
                  </a:schemeClr>
                </a:solidFill>
              </a:defRPr>
            </a:lvl1pPr>
          </a:lstStyle>
          <a:p>
            <a:r>
              <a:t>“Hamid Ansari was nominated”</a:t>
            </a:r>
          </a:p>
        </p:txBody>
      </p:sp>
      <p:sp>
        <p:nvSpPr>
          <p:cNvPr id="272" name="Shape 272"/>
          <p:cNvSpPr/>
          <p:nvPr/>
        </p:nvSpPr>
        <p:spPr>
          <a:xfrm>
            <a:off x="8810355" y="7109268"/>
            <a:ext cx="3732785" cy="406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a:solidFill>
                  <a:schemeClr val="accent5">
                    <a:hueOff val="-176146"/>
                    <a:satOff val="3665"/>
                    <a:lumOff val="-13986"/>
                  </a:schemeClr>
                </a:solidFill>
              </a:defRPr>
            </a:lvl1pPr>
          </a:lstStyle>
          <a:p>
            <a:r>
              <a:t>“Vice President was nominated”</a:t>
            </a:r>
          </a:p>
        </p:txBody>
      </p:sp>
      <p:sp>
        <p:nvSpPr>
          <p:cNvPr id="273" name="Shape 273"/>
          <p:cNvSpPr/>
          <p:nvPr/>
        </p:nvSpPr>
        <p:spPr>
          <a:xfrm>
            <a:off x="9067373" y="7393531"/>
            <a:ext cx="3079576" cy="120650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a:solidFill>
                  <a:schemeClr val="accent1">
                    <a:hueOff val="273562"/>
                    <a:satOff val="2937"/>
                    <a:lumOff val="-22233"/>
                  </a:schemeClr>
                </a:solidFill>
              </a:defRPr>
            </a:pPr>
            <a:endParaRPr/>
          </a:p>
          <a:p>
            <a:pPr>
              <a:defRPr sz="2400">
                <a:solidFill>
                  <a:schemeClr val="accent1">
                    <a:hueOff val="273562"/>
                    <a:satOff val="2937"/>
                    <a:lumOff val="-22233"/>
                  </a:schemeClr>
                </a:solidFill>
              </a:defRPr>
            </a:pPr>
            <a:r>
              <a:t>rules can be applied</a:t>
            </a:r>
          </a:p>
          <a:p>
            <a:pPr>
              <a:defRPr sz="2400">
                <a:solidFill>
                  <a:schemeClr val="accent1">
                    <a:hueOff val="273562"/>
                    <a:satOff val="2937"/>
                    <a:lumOff val="-22233"/>
                  </a:schemeClr>
                </a:solidFill>
              </a:defRPr>
            </a:pPr>
            <a:r>
              <a:rPr b="1">
                <a:latin typeface="Helvetica"/>
                <a:ea typeface="Helvetica"/>
                <a:cs typeface="Helvetica"/>
                <a:sym typeface="Helvetica"/>
              </a:rPr>
              <a:t>regardless</a:t>
            </a:r>
            <a:r>
              <a:t> of context</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p>
            <a:r>
              <a:t>Models</a:t>
            </a:r>
          </a:p>
        </p:txBody>
      </p:sp>
      <p:sp>
        <p:nvSpPr>
          <p:cNvPr id="276" name="Shape 276"/>
          <p:cNvSpPr>
            <a:spLocks noGrp="1"/>
          </p:cNvSpPr>
          <p:nvPr>
            <p:ph type="body" idx="1"/>
          </p:nvPr>
        </p:nvSpPr>
        <p:spPr>
          <a:prstGeom prst="rect">
            <a:avLst/>
          </a:prstGeom>
        </p:spPr>
        <p:txBody>
          <a:bodyPr anchor="t"/>
          <a:lstStyle/>
          <a:p>
            <a:r>
              <a:t>e.g., probabilistic models: ambiguity problems can be recast as “</a:t>
            </a:r>
            <a:r>
              <a:rPr sz="3000" b="1" i="1">
                <a:latin typeface="Helvetica"/>
                <a:ea typeface="Helvetica"/>
                <a:cs typeface="Helvetica"/>
                <a:sym typeface="Helvetica"/>
              </a:rPr>
              <a:t>given N choices for some ambiguous input, choose the most probable one</a:t>
            </a:r>
            <a:r>
              <a:t>”</a:t>
            </a:r>
          </a:p>
        </p:txBody>
      </p:sp>
      <p:pic>
        <p:nvPicPr>
          <p:cNvPr id="277" name="examples-of-good-bad-language-models-excerption-from-herman-comic-strips-by-jim-unger-n.jpg"/>
          <p:cNvPicPr>
            <a:picLocks noChangeAspect="1"/>
          </p:cNvPicPr>
          <p:nvPr/>
        </p:nvPicPr>
        <p:blipFill>
          <a:blip r:embed="rId2"/>
          <a:srcRect l="6176" t="27542" r="1330" b="7437"/>
          <a:stretch>
            <a:fillRect/>
          </a:stretch>
        </p:blipFill>
        <p:spPr>
          <a:xfrm>
            <a:off x="2343906" y="4490411"/>
            <a:ext cx="9129477" cy="4813333"/>
          </a:xfrm>
          <a:prstGeom prst="rect">
            <a:avLst/>
          </a:prstGeom>
          <a:ln w="12700">
            <a:miter lim="400000"/>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prstGeom prst="rect">
            <a:avLst/>
          </a:prstGeom>
        </p:spPr>
        <p:txBody>
          <a:bodyPr/>
          <a:lstStyle/>
          <a:p>
            <a:r>
              <a:t>Models</a:t>
            </a:r>
          </a:p>
        </p:txBody>
      </p:sp>
      <p:sp>
        <p:nvSpPr>
          <p:cNvPr id="280" name="Shape 280"/>
          <p:cNvSpPr>
            <a:spLocks noGrp="1"/>
          </p:cNvSpPr>
          <p:nvPr>
            <p:ph type="body" idx="1"/>
          </p:nvPr>
        </p:nvSpPr>
        <p:spPr>
          <a:prstGeom prst="rect">
            <a:avLst/>
          </a:prstGeom>
        </p:spPr>
        <p:txBody>
          <a:bodyPr anchor="t"/>
          <a:lstStyle/>
          <a:p>
            <a:r>
              <a:t>e.g., vector space models to capture word meanings “</a:t>
            </a:r>
            <a:r>
              <a:rPr sz="3000" b="1">
                <a:latin typeface="Helvetica"/>
                <a:ea typeface="Helvetica"/>
                <a:cs typeface="Helvetica"/>
                <a:sym typeface="Helvetica"/>
              </a:rPr>
              <a:t>you shall know a word by the company it keeps (Firth, J. R. 1957:11)</a:t>
            </a:r>
            <a:r>
              <a:t>”</a:t>
            </a:r>
          </a:p>
        </p:txBody>
      </p:sp>
      <p:pic>
        <p:nvPicPr>
          <p:cNvPr id="281" name="tsne_plot_circles.png"/>
          <p:cNvPicPr>
            <a:picLocks noChangeAspect="1"/>
          </p:cNvPicPr>
          <p:nvPr/>
        </p:nvPicPr>
        <p:blipFill>
          <a:blip r:embed="rId2"/>
          <a:srcRect l="6096" t="6410" r="16067" b="7902"/>
          <a:stretch>
            <a:fillRect/>
          </a:stretch>
        </p:blipFill>
        <p:spPr>
          <a:xfrm>
            <a:off x="4336904" y="4274636"/>
            <a:ext cx="4562323" cy="4950329"/>
          </a:xfrm>
          <a:prstGeom prst="rect">
            <a:avLst/>
          </a:prstGeom>
          <a:ln w="12700">
            <a:miter lim="400000"/>
          </a:ln>
        </p:spPr>
      </p:pic>
      <p:sp>
        <p:nvSpPr>
          <p:cNvPr id="282" name="Shape 282"/>
          <p:cNvSpPr/>
          <p:nvPr/>
        </p:nvSpPr>
        <p:spPr>
          <a:xfrm>
            <a:off x="3160463" y="9246522"/>
            <a:ext cx="7571131" cy="342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600" u="sng">
                <a:hlinkClick r:id="rId3"/>
              </a:defRPr>
            </a:lvl1pPr>
          </a:lstStyle>
          <a:p>
            <a:pPr>
              <a:defRPr u="none"/>
            </a:pPr>
            <a:r>
              <a:rPr u="sng">
                <a:hlinkClick r:id="rId3"/>
              </a:rPr>
              <a:t>http://methodmatters.blogspot.com/2017/11/using-word2vec-to-analyze-word.html</a:t>
            </a:r>
          </a:p>
        </p:txBody>
      </p:sp>
      <p:sp>
        <p:nvSpPr>
          <p:cNvPr id="283" name="Shape 283"/>
          <p:cNvSpPr/>
          <p:nvPr/>
        </p:nvSpPr>
        <p:spPr>
          <a:xfrm>
            <a:off x="7360000" y="4327323"/>
            <a:ext cx="2717598" cy="838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a:solidFill>
                  <a:schemeClr val="accent5">
                    <a:hueOff val="-176146"/>
                    <a:satOff val="3665"/>
                    <a:lumOff val="-13986"/>
                  </a:schemeClr>
                </a:solidFill>
              </a:defRPr>
            </a:pPr>
            <a:r>
              <a:t>pasta, lamb, </a:t>
            </a:r>
          </a:p>
          <a:p>
            <a:pPr>
              <a:defRPr sz="2400">
                <a:solidFill>
                  <a:schemeClr val="accent5">
                    <a:hueOff val="-176146"/>
                    <a:satOff val="3665"/>
                    <a:lumOff val="-13986"/>
                  </a:schemeClr>
                </a:solidFill>
              </a:defRPr>
            </a:pPr>
            <a:r>
              <a:t>cheese, mushroom</a:t>
            </a:r>
          </a:p>
        </p:txBody>
      </p:sp>
      <p:sp>
        <p:nvSpPr>
          <p:cNvPr id="284" name="Shape 284"/>
          <p:cNvSpPr/>
          <p:nvPr/>
        </p:nvSpPr>
        <p:spPr>
          <a:xfrm>
            <a:off x="2338851" y="5811905"/>
            <a:ext cx="2062278" cy="838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a:solidFill>
                  <a:schemeClr val="accent2">
                    <a:hueOff val="-554920"/>
                    <a:satOff val="-21482"/>
                    <a:lumOff val="-6228"/>
                  </a:schemeClr>
                </a:solidFill>
              </a:defRPr>
            </a:pPr>
            <a:r>
              <a:t>citrus, apple, </a:t>
            </a:r>
          </a:p>
          <a:p>
            <a:pPr>
              <a:defRPr sz="2400">
                <a:solidFill>
                  <a:schemeClr val="accent2">
                    <a:hueOff val="-554920"/>
                    <a:satOff val="-21482"/>
                    <a:lumOff val="-6228"/>
                  </a:schemeClr>
                </a:solidFill>
              </a:defRPr>
            </a:pPr>
            <a:r>
              <a:t>orange, lime</a:t>
            </a:r>
          </a:p>
        </p:txBody>
      </p:sp>
      <p:sp>
        <p:nvSpPr>
          <p:cNvPr id="285" name="Shape 285"/>
          <p:cNvSpPr/>
          <p:nvPr/>
        </p:nvSpPr>
        <p:spPr>
          <a:xfrm>
            <a:off x="2222874" y="7955861"/>
            <a:ext cx="2294231" cy="838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a:solidFill>
                  <a:srgbClr val="EC6CDB"/>
                </a:solidFill>
              </a:defRPr>
            </a:pPr>
            <a:r>
              <a:t>aromatic, nose,</a:t>
            </a:r>
          </a:p>
          <a:p>
            <a:pPr>
              <a:defRPr sz="2400">
                <a:solidFill>
                  <a:srgbClr val="EC6CDB"/>
                </a:solidFill>
              </a:defRPr>
            </a:pPr>
            <a:r>
              <a:t>scent, perfume</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9DDB-A4DB-EF47-8CAB-89BAD70729E6}"/>
              </a:ext>
            </a:extLst>
          </p:cNvPr>
          <p:cNvSpPr>
            <a:spLocks noGrp="1"/>
          </p:cNvSpPr>
          <p:nvPr>
            <p:ph type="title"/>
          </p:nvPr>
        </p:nvSpPr>
        <p:spPr/>
        <p:txBody>
          <a:bodyPr/>
          <a:lstStyle/>
          <a:p>
            <a:r>
              <a:rPr lang="en-US" dirty="0"/>
              <a:t>End of Lecture 1</a:t>
            </a:r>
          </a:p>
        </p:txBody>
      </p:sp>
      <p:sp>
        <p:nvSpPr>
          <p:cNvPr id="3" name="Text Placeholder 2">
            <a:extLst>
              <a:ext uri="{FF2B5EF4-FFF2-40B4-BE49-F238E27FC236}">
                <a16:creationId xmlns:a16="http://schemas.microsoft.com/office/drawing/2014/main" id="{62DB18CC-F6E4-1348-97C1-D0440EBB52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6340089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028D-0D1B-B540-822E-BF4EF4F1F4B2}"/>
              </a:ext>
            </a:extLst>
          </p:cNvPr>
          <p:cNvSpPr>
            <a:spLocks noGrp="1"/>
          </p:cNvSpPr>
          <p:nvPr>
            <p:ph type="title"/>
          </p:nvPr>
        </p:nvSpPr>
        <p:spPr/>
        <p:txBody>
          <a:bodyPr/>
          <a:lstStyle/>
          <a:p>
            <a:r>
              <a:rPr lang="en-US" dirty="0"/>
              <a:t>Beginning of Lecture 2</a:t>
            </a:r>
          </a:p>
        </p:txBody>
      </p:sp>
      <p:sp>
        <p:nvSpPr>
          <p:cNvPr id="3" name="Text Placeholder 2">
            <a:extLst>
              <a:ext uri="{FF2B5EF4-FFF2-40B4-BE49-F238E27FC236}">
                <a16:creationId xmlns:a16="http://schemas.microsoft.com/office/drawing/2014/main" id="{1292DE72-2534-4140-8FFA-AFCA82003E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791094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NLP</a:t>
            </a:r>
          </a:p>
        </p:txBody>
      </p:sp>
      <p:grpSp>
        <p:nvGrpSpPr>
          <p:cNvPr id="7" name="Group 6"/>
          <p:cNvGrpSpPr/>
          <p:nvPr/>
        </p:nvGrpSpPr>
        <p:grpSpPr>
          <a:xfrm>
            <a:off x="484913" y="598813"/>
            <a:ext cx="3297383" cy="3214256"/>
            <a:chOff x="2604654" y="3269672"/>
            <a:chExt cx="2466110" cy="232756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5280" t="18391" r="22957" b="33124"/>
            <a:stretch/>
          </p:blipFill>
          <p:spPr>
            <a:xfrm>
              <a:off x="2604654" y="3269672"/>
              <a:ext cx="2189018" cy="2133600"/>
            </a:xfrm>
            <a:prstGeom prst="rect">
              <a:avLst/>
            </a:prstGeom>
            <a:solidFill>
              <a:schemeClr val="bg1"/>
            </a:solidFill>
            <a:ln w="12700" cap="flat">
              <a:noFill/>
              <a:miter lim="400000"/>
            </a:ln>
            <a:effectLst/>
            <a:sp3d/>
          </p:spPr>
        </p:pic>
        <p:sp>
          <p:nvSpPr>
            <p:cNvPr id="5" name="Rectangle 4"/>
            <p:cNvSpPr/>
            <p:nvPr/>
          </p:nvSpPr>
          <p:spPr>
            <a:xfrm>
              <a:off x="4017818" y="4793673"/>
              <a:ext cx="1052946" cy="8035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4391890" y="4565073"/>
              <a:ext cx="401782" cy="4571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8" name="TextBox 7"/>
          <p:cNvSpPr txBox="1"/>
          <p:nvPr/>
        </p:nvSpPr>
        <p:spPr>
          <a:xfrm>
            <a:off x="2726806" y="6140633"/>
            <a:ext cx="294952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Knowledge of</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r>
              <a:rPr kumimoji="0" lang="en-US" sz="3600" b="0" i="0" u="none" strike="noStrike" cap="none" spc="0" normalizeH="0" baseline="0" dirty="0">
                <a:ln>
                  <a:noFill/>
                </a:ln>
                <a:solidFill>
                  <a:srgbClr val="000000"/>
                </a:solidFill>
                <a:effectLst/>
                <a:uFillTx/>
                <a:latin typeface="+mn-lt"/>
                <a:ea typeface="+mn-ea"/>
                <a:cs typeface="+mn-cs"/>
                <a:sym typeface="Helvetica Light"/>
              </a:rPr>
              <a:t>Language</a:t>
            </a:r>
          </a:p>
        </p:txBody>
      </p:sp>
      <p:sp>
        <p:nvSpPr>
          <p:cNvPr id="9" name="TextBox 8"/>
          <p:cNvSpPr txBox="1"/>
          <p:nvPr/>
        </p:nvSpPr>
        <p:spPr>
          <a:xfrm>
            <a:off x="10335800" y="9404787"/>
            <a:ext cx="266900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mn-lt"/>
                <a:ea typeface="+mn-ea"/>
                <a:cs typeface="+mn-cs"/>
                <a:sym typeface="Helvetica Light"/>
              </a:rPr>
              <a:t>Image source</a:t>
            </a:r>
            <a:r>
              <a:rPr kumimoji="0" lang="en-US" sz="1600" b="0" i="0" u="none" strike="noStrike" cap="none" spc="0" normalizeH="0" baseline="0" dirty="0">
                <a:ln>
                  <a:noFill/>
                </a:ln>
                <a:solidFill>
                  <a:srgbClr val="000000"/>
                </a:solidFill>
                <a:effectLst/>
                <a:uFillTx/>
                <a:latin typeface="+mn-lt"/>
                <a:ea typeface="+mn-ea"/>
                <a:cs typeface="+mn-cs"/>
                <a:sym typeface="Helvetica Light"/>
              </a:rPr>
              <a:t>: medium.com</a:t>
            </a:r>
          </a:p>
        </p:txBody>
      </p:sp>
      <p:sp>
        <p:nvSpPr>
          <p:cNvPr id="10" name="TextBox 9"/>
          <p:cNvSpPr txBox="1"/>
          <p:nvPr/>
        </p:nvSpPr>
        <p:spPr>
          <a:xfrm>
            <a:off x="1749760" y="2627258"/>
            <a:ext cx="3694579"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Computer</a:t>
            </a:r>
            <a:r>
              <a:rPr kumimoji="0" lang="en-US" sz="3600" b="0" i="0" u="none" strike="noStrike" cap="none" spc="0" normalizeH="0" dirty="0">
                <a:ln>
                  <a:noFill/>
                </a:ln>
                <a:solidFill>
                  <a:srgbClr val="000000"/>
                </a:solidFill>
                <a:effectLst/>
                <a:uFillTx/>
                <a:latin typeface="+mn-lt"/>
                <a:ea typeface="+mn-ea"/>
                <a:cs typeface="+mn-cs"/>
                <a:sym typeface="Helvetica Light"/>
              </a:rPr>
              <a:t> solving task involving human language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Oval 11"/>
          <p:cNvSpPr/>
          <p:nvPr/>
        </p:nvSpPr>
        <p:spPr>
          <a:xfrm>
            <a:off x="2337581" y="5635338"/>
            <a:ext cx="3727974" cy="1995054"/>
          </a:xfrm>
          <a:prstGeom prst="ellipse">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TextBox 12"/>
          <p:cNvSpPr txBox="1"/>
          <p:nvPr/>
        </p:nvSpPr>
        <p:spPr>
          <a:xfrm>
            <a:off x="3505364" y="7807392"/>
            <a:ext cx="13849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M</a:t>
            </a:r>
            <a:r>
              <a:rPr kumimoji="0" lang="en-US" sz="3600" b="0" i="0" u="none" strike="noStrike" cap="none" spc="0" normalizeH="0" baseline="0" dirty="0">
                <a:ln>
                  <a:noFill/>
                </a:ln>
                <a:solidFill>
                  <a:srgbClr val="000000"/>
                </a:solidFill>
                <a:effectLst/>
                <a:uFillTx/>
                <a:latin typeface="+mn-lt"/>
                <a:ea typeface="+mn-ea"/>
                <a:cs typeface="+mn-cs"/>
                <a:sym typeface="Helvetica Light"/>
              </a:rPr>
              <a:t>odel</a:t>
            </a:r>
          </a:p>
        </p:txBody>
      </p:sp>
      <p:cxnSp>
        <p:nvCxnSpPr>
          <p:cNvPr id="15" name="Straight Arrow Connector 14"/>
          <p:cNvCxnSpPr>
            <a:stCxn id="12" idx="6"/>
          </p:cNvCxnSpPr>
          <p:nvPr/>
        </p:nvCxnSpPr>
        <p:spPr>
          <a:xfrm>
            <a:off x="6065555" y="6632865"/>
            <a:ext cx="2551972" cy="0"/>
          </a:xfrm>
          <a:prstGeom prst="straightConnector1">
            <a:avLst/>
          </a:prstGeom>
          <a:noFill/>
          <a:ln w="41275" cap="flat">
            <a:solidFill>
              <a:srgbClr val="0070C0"/>
            </a:solidFill>
            <a:prstDash val="solid"/>
            <a:miter lim="400000"/>
            <a:tailEnd type="triangle" w="med" len="med"/>
          </a:ln>
          <a:effectLst/>
          <a:sp3d/>
        </p:spPr>
        <p:style>
          <a:lnRef idx="0">
            <a:scrgbClr r="0" g="0" b="0"/>
          </a:lnRef>
          <a:fillRef idx="0">
            <a:scrgbClr r="0" g="0" b="0"/>
          </a:fillRef>
          <a:effectRef idx="0">
            <a:scrgbClr r="0" g="0" b="0"/>
          </a:effectRef>
          <a:fontRef idx="none"/>
        </p:style>
      </p:cxnSp>
      <p:sp>
        <p:nvSpPr>
          <p:cNvPr id="16" name="TextBox 15"/>
          <p:cNvSpPr txBox="1"/>
          <p:nvPr/>
        </p:nvSpPr>
        <p:spPr>
          <a:xfrm>
            <a:off x="5082914" y="7419676"/>
            <a:ext cx="10291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FF0000"/>
                </a:solidFill>
                <a:effectLst/>
                <a:uFillTx/>
                <a:latin typeface="+mn-lt"/>
                <a:ea typeface="+mn-ea"/>
                <a:cs typeface="+mn-cs"/>
                <a:sym typeface="Helvetica Light"/>
              </a:rPr>
              <a:t>capture</a:t>
            </a:r>
          </a:p>
        </p:txBody>
      </p:sp>
      <p:sp>
        <p:nvSpPr>
          <p:cNvPr id="17" name="TextBox 16"/>
          <p:cNvSpPr txBox="1"/>
          <p:nvPr/>
        </p:nvSpPr>
        <p:spPr>
          <a:xfrm>
            <a:off x="6302794" y="5976275"/>
            <a:ext cx="207749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t>Algorithm</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8" name="TextBox 17"/>
          <p:cNvSpPr txBox="1"/>
          <p:nvPr/>
        </p:nvSpPr>
        <p:spPr>
          <a:xfrm>
            <a:off x="8854766" y="6304570"/>
            <a:ext cx="94897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task</a:t>
            </a:r>
          </a:p>
        </p:txBody>
      </p:sp>
      <p:sp>
        <p:nvSpPr>
          <p:cNvPr id="19" name="TextBox 18"/>
          <p:cNvSpPr txBox="1"/>
          <p:nvPr/>
        </p:nvSpPr>
        <p:spPr>
          <a:xfrm>
            <a:off x="9367092" y="6745927"/>
            <a:ext cx="210955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a:ln>
                  <a:noFill/>
                </a:ln>
                <a:solidFill>
                  <a:srgbClr val="FF0000"/>
                </a:solidFill>
                <a:effectLst/>
                <a:uFillTx/>
                <a:latin typeface="+mn-lt"/>
                <a:ea typeface="+mn-ea"/>
                <a:cs typeface="+mn-cs"/>
                <a:sym typeface="Helvetica Light"/>
              </a:rPr>
              <a:t>solve </a:t>
            </a:r>
            <a:r>
              <a:rPr kumimoji="0" lang="en-US" sz="2000" b="1" i="0" u="none" strike="noStrike" cap="none" spc="0" normalizeH="0">
                <a:ln>
                  <a:noFill/>
                </a:ln>
                <a:solidFill>
                  <a:srgbClr val="FF0000"/>
                </a:solidFill>
                <a:effectLst/>
                <a:uFillTx/>
                <a:latin typeface="+mn-lt"/>
                <a:ea typeface="+mn-ea"/>
                <a:cs typeface="+mn-cs"/>
                <a:sym typeface="Helvetica Light"/>
              </a:rPr>
              <a:t> ambiguity</a:t>
            </a:r>
            <a:endParaRPr kumimoji="0" lang="en-US" sz="2000" b="1" i="0" u="none" strike="noStrike" cap="none" spc="0" normalizeH="0" baseline="0" dirty="0">
              <a:ln>
                <a:noFill/>
              </a:ln>
              <a:solidFill>
                <a:srgbClr val="FF0000"/>
              </a:solidFill>
              <a:effectLst/>
              <a:uFillTx/>
              <a:latin typeface="+mn-lt"/>
              <a:ea typeface="+mn-ea"/>
              <a:cs typeface="+mn-cs"/>
              <a:sym typeface="Helvetica Light"/>
            </a:endParaRPr>
          </a:p>
        </p:txBody>
      </p:sp>
    </p:spTree>
    <p:extLst>
      <p:ext uri="{BB962C8B-B14F-4D97-AF65-F5344CB8AC3E}">
        <p14:creationId xmlns:p14="http://schemas.microsoft.com/office/powerpoint/2010/main" val="190122323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rPr dirty="0"/>
              <a:t>Professor Wijaya</a:t>
            </a:r>
          </a:p>
        </p:txBody>
      </p:sp>
      <p:sp>
        <p:nvSpPr>
          <p:cNvPr id="125" name="Shape 125"/>
          <p:cNvSpPr>
            <a:spLocks noGrp="1"/>
          </p:cNvSpPr>
          <p:nvPr>
            <p:ph type="body" idx="1"/>
          </p:nvPr>
        </p:nvSpPr>
        <p:spPr>
          <a:prstGeom prst="rect">
            <a:avLst/>
          </a:prstGeom>
        </p:spPr>
        <p:txBody>
          <a:bodyPr/>
          <a:lstStyle/>
          <a:p>
            <a:r>
              <a:t>Bachelors from National University of Singapore</a:t>
            </a:r>
          </a:p>
          <a:p>
            <a:r>
              <a:rPr dirty="0"/>
              <a:t>PhD from Carnegie Mellon University</a:t>
            </a:r>
          </a:p>
          <a:p>
            <a:r>
              <a:rPr dirty="0"/>
              <a:t>Postdoc at University of Pennsylvania</a:t>
            </a:r>
          </a:p>
          <a:p>
            <a:r>
              <a:rPr dirty="0"/>
              <a:t>Developed interest in the field of Information Extraction as an undergraduate doing UROP</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NLP</a:t>
            </a:r>
          </a:p>
        </p:txBody>
      </p:sp>
      <p:grpSp>
        <p:nvGrpSpPr>
          <p:cNvPr id="7" name="Group 6"/>
          <p:cNvGrpSpPr/>
          <p:nvPr/>
        </p:nvGrpSpPr>
        <p:grpSpPr>
          <a:xfrm>
            <a:off x="484913" y="598813"/>
            <a:ext cx="3297383" cy="3214256"/>
            <a:chOff x="2604654" y="3269672"/>
            <a:chExt cx="2466110" cy="232756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5280" t="18391" r="22957" b="33124"/>
            <a:stretch/>
          </p:blipFill>
          <p:spPr>
            <a:xfrm>
              <a:off x="2604654" y="3269672"/>
              <a:ext cx="2189018" cy="2133600"/>
            </a:xfrm>
            <a:prstGeom prst="rect">
              <a:avLst/>
            </a:prstGeom>
            <a:solidFill>
              <a:schemeClr val="bg1"/>
            </a:solidFill>
            <a:ln w="12700" cap="flat">
              <a:noFill/>
              <a:miter lim="400000"/>
            </a:ln>
            <a:effectLst/>
            <a:sp3d/>
          </p:spPr>
        </p:pic>
        <p:sp>
          <p:nvSpPr>
            <p:cNvPr id="5" name="Rectangle 4"/>
            <p:cNvSpPr/>
            <p:nvPr/>
          </p:nvSpPr>
          <p:spPr>
            <a:xfrm>
              <a:off x="4017818" y="4793673"/>
              <a:ext cx="1052946" cy="8035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4391890" y="4565073"/>
              <a:ext cx="401782" cy="4571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8" name="TextBox 7"/>
          <p:cNvSpPr txBox="1"/>
          <p:nvPr/>
        </p:nvSpPr>
        <p:spPr>
          <a:xfrm>
            <a:off x="2726806" y="6140633"/>
            <a:ext cx="294952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Knowledge of</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r>
              <a:rPr kumimoji="0" lang="en-US" sz="3600" b="0" i="0" u="none" strike="noStrike" cap="none" spc="0" normalizeH="0" baseline="0" dirty="0">
                <a:ln>
                  <a:noFill/>
                </a:ln>
                <a:solidFill>
                  <a:srgbClr val="000000"/>
                </a:solidFill>
                <a:effectLst/>
                <a:uFillTx/>
                <a:latin typeface="+mn-lt"/>
                <a:ea typeface="+mn-ea"/>
                <a:cs typeface="+mn-cs"/>
                <a:sym typeface="Helvetica Light"/>
              </a:rPr>
              <a:t>Language</a:t>
            </a:r>
          </a:p>
        </p:txBody>
      </p:sp>
      <p:sp>
        <p:nvSpPr>
          <p:cNvPr id="9" name="TextBox 8"/>
          <p:cNvSpPr txBox="1"/>
          <p:nvPr/>
        </p:nvSpPr>
        <p:spPr>
          <a:xfrm>
            <a:off x="10335800" y="9404787"/>
            <a:ext cx="266900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mn-lt"/>
                <a:ea typeface="+mn-ea"/>
                <a:cs typeface="+mn-cs"/>
                <a:sym typeface="Helvetica Light"/>
              </a:rPr>
              <a:t>Image source</a:t>
            </a:r>
            <a:r>
              <a:rPr kumimoji="0" lang="en-US" sz="1600" b="0" i="0" u="none" strike="noStrike" cap="none" spc="0" normalizeH="0" baseline="0" dirty="0">
                <a:ln>
                  <a:noFill/>
                </a:ln>
                <a:solidFill>
                  <a:srgbClr val="000000"/>
                </a:solidFill>
                <a:effectLst/>
                <a:uFillTx/>
                <a:latin typeface="+mn-lt"/>
                <a:ea typeface="+mn-ea"/>
                <a:cs typeface="+mn-cs"/>
                <a:sym typeface="Helvetica Light"/>
              </a:rPr>
              <a:t>: medium.com</a:t>
            </a:r>
          </a:p>
        </p:txBody>
      </p:sp>
      <p:sp>
        <p:nvSpPr>
          <p:cNvPr id="10" name="TextBox 9"/>
          <p:cNvSpPr txBox="1"/>
          <p:nvPr/>
        </p:nvSpPr>
        <p:spPr>
          <a:xfrm>
            <a:off x="1749760" y="2627258"/>
            <a:ext cx="3694579"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Computer</a:t>
            </a:r>
            <a:r>
              <a:rPr kumimoji="0" lang="en-US" sz="3600" b="0" i="0" u="none" strike="noStrike" cap="none" spc="0" normalizeH="0" dirty="0">
                <a:ln>
                  <a:noFill/>
                </a:ln>
                <a:solidFill>
                  <a:srgbClr val="000000"/>
                </a:solidFill>
                <a:effectLst/>
                <a:uFillTx/>
                <a:latin typeface="+mn-lt"/>
                <a:ea typeface="+mn-ea"/>
                <a:cs typeface="+mn-cs"/>
                <a:sym typeface="Helvetica Light"/>
              </a:rPr>
              <a:t> solving task involving human language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Oval 11"/>
          <p:cNvSpPr/>
          <p:nvPr/>
        </p:nvSpPr>
        <p:spPr>
          <a:xfrm>
            <a:off x="2337581" y="5635338"/>
            <a:ext cx="3727974" cy="1995054"/>
          </a:xfrm>
          <a:prstGeom prst="ellipse">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TextBox 12"/>
          <p:cNvSpPr txBox="1"/>
          <p:nvPr/>
        </p:nvSpPr>
        <p:spPr>
          <a:xfrm>
            <a:off x="3505364" y="7807392"/>
            <a:ext cx="13849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M</a:t>
            </a:r>
            <a:r>
              <a:rPr kumimoji="0" lang="en-US" sz="3600" b="0" i="0" u="none" strike="noStrike" cap="none" spc="0" normalizeH="0" baseline="0" dirty="0">
                <a:ln>
                  <a:noFill/>
                </a:ln>
                <a:solidFill>
                  <a:srgbClr val="000000"/>
                </a:solidFill>
                <a:effectLst/>
                <a:uFillTx/>
                <a:latin typeface="+mn-lt"/>
                <a:ea typeface="+mn-ea"/>
                <a:cs typeface="+mn-cs"/>
                <a:sym typeface="Helvetica Light"/>
              </a:rPr>
              <a:t>odel</a:t>
            </a:r>
          </a:p>
        </p:txBody>
      </p:sp>
      <p:cxnSp>
        <p:nvCxnSpPr>
          <p:cNvPr id="15" name="Straight Arrow Connector 14"/>
          <p:cNvCxnSpPr>
            <a:stCxn id="12" idx="6"/>
          </p:cNvCxnSpPr>
          <p:nvPr/>
        </p:nvCxnSpPr>
        <p:spPr>
          <a:xfrm>
            <a:off x="6065555" y="6632865"/>
            <a:ext cx="2551972" cy="0"/>
          </a:xfrm>
          <a:prstGeom prst="straightConnector1">
            <a:avLst/>
          </a:prstGeom>
          <a:noFill/>
          <a:ln w="41275" cap="flat">
            <a:solidFill>
              <a:srgbClr val="0070C0"/>
            </a:solidFill>
            <a:prstDash val="solid"/>
            <a:miter lim="400000"/>
            <a:tailEnd type="triangle" w="med" len="med"/>
          </a:ln>
          <a:effectLst/>
          <a:sp3d/>
        </p:spPr>
        <p:style>
          <a:lnRef idx="0">
            <a:scrgbClr r="0" g="0" b="0"/>
          </a:lnRef>
          <a:fillRef idx="0">
            <a:scrgbClr r="0" g="0" b="0"/>
          </a:fillRef>
          <a:effectRef idx="0">
            <a:scrgbClr r="0" g="0" b="0"/>
          </a:effectRef>
          <a:fontRef idx="none"/>
        </p:style>
      </p:cxnSp>
      <p:sp>
        <p:nvSpPr>
          <p:cNvPr id="16" name="TextBox 15"/>
          <p:cNvSpPr txBox="1"/>
          <p:nvPr/>
        </p:nvSpPr>
        <p:spPr>
          <a:xfrm>
            <a:off x="5082914" y="7419676"/>
            <a:ext cx="10291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FF0000"/>
                </a:solidFill>
                <a:effectLst/>
                <a:uFillTx/>
                <a:latin typeface="+mn-lt"/>
                <a:ea typeface="+mn-ea"/>
                <a:cs typeface="+mn-cs"/>
                <a:sym typeface="Helvetica Light"/>
              </a:rPr>
              <a:t>capture</a:t>
            </a:r>
          </a:p>
        </p:txBody>
      </p:sp>
      <p:sp>
        <p:nvSpPr>
          <p:cNvPr id="17" name="TextBox 16"/>
          <p:cNvSpPr txBox="1"/>
          <p:nvPr/>
        </p:nvSpPr>
        <p:spPr>
          <a:xfrm>
            <a:off x="5676331" y="5162887"/>
            <a:ext cx="301044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800" b="1" dirty="0">
                <a:solidFill>
                  <a:srgbClr val="0070C0"/>
                </a:solidFill>
              </a:rPr>
              <a:t>Algorithm</a:t>
            </a:r>
            <a:endParaRPr kumimoji="0" lang="en-US" sz="4800" b="1" i="0" u="none" strike="noStrike" cap="none" spc="0" normalizeH="0" baseline="0" dirty="0">
              <a:ln>
                <a:noFill/>
              </a:ln>
              <a:solidFill>
                <a:srgbClr val="0070C0"/>
              </a:solidFill>
              <a:effectLst/>
              <a:uFillTx/>
              <a:sym typeface="Helvetica Light"/>
            </a:endParaRPr>
          </a:p>
        </p:txBody>
      </p:sp>
      <p:sp>
        <p:nvSpPr>
          <p:cNvPr id="18" name="TextBox 17"/>
          <p:cNvSpPr txBox="1"/>
          <p:nvPr/>
        </p:nvSpPr>
        <p:spPr>
          <a:xfrm>
            <a:off x="8854766" y="6304570"/>
            <a:ext cx="94897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task</a:t>
            </a:r>
          </a:p>
        </p:txBody>
      </p:sp>
      <p:sp>
        <p:nvSpPr>
          <p:cNvPr id="19" name="TextBox 18"/>
          <p:cNvSpPr txBox="1"/>
          <p:nvPr/>
        </p:nvSpPr>
        <p:spPr>
          <a:xfrm>
            <a:off x="9367092" y="6745927"/>
            <a:ext cx="210955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a:ln>
                  <a:noFill/>
                </a:ln>
                <a:solidFill>
                  <a:srgbClr val="FF0000"/>
                </a:solidFill>
                <a:effectLst/>
                <a:uFillTx/>
                <a:latin typeface="+mn-lt"/>
                <a:ea typeface="+mn-ea"/>
                <a:cs typeface="+mn-cs"/>
                <a:sym typeface="Helvetica Light"/>
              </a:rPr>
              <a:t>solve </a:t>
            </a:r>
            <a:r>
              <a:rPr kumimoji="0" lang="en-US" sz="2000" b="1" i="0" u="none" strike="noStrike" cap="none" spc="0" normalizeH="0">
                <a:ln>
                  <a:noFill/>
                </a:ln>
                <a:solidFill>
                  <a:srgbClr val="FF0000"/>
                </a:solidFill>
                <a:effectLst/>
                <a:uFillTx/>
                <a:latin typeface="+mn-lt"/>
                <a:ea typeface="+mn-ea"/>
                <a:cs typeface="+mn-cs"/>
                <a:sym typeface="Helvetica Light"/>
              </a:rPr>
              <a:t> ambiguity</a:t>
            </a:r>
            <a:endParaRPr kumimoji="0" lang="en-US" sz="2000" b="1" i="0" u="none" strike="noStrike" cap="none" spc="0" normalizeH="0" baseline="0" dirty="0">
              <a:ln>
                <a:noFill/>
              </a:ln>
              <a:solidFill>
                <a:srgbClr val="FF0000"/>
              </a:solidFill>
              <a:effectLst/>
              <a:uFillTx/>
              <a:latin typeface="+mn-lt"/>
              <a:ea typeface="+mn-ea"/>
              <a:cs typeface="+mn-cs"/>
              <a:sym typeface="Helvetica Light"/>
            </a:endParaRPr>
          </a:p>
        </p:txBody>
      </p:sp>
    </p:spTree>
    <p:extLst>
      <p:ext uri="{BB962C8B-B14F-4D97-AF65-F5344CB8AC3E}">
        <p14:creationId xmlns:p14="http://schemas.microsoft.com/office/powerpoint/2010/main" val="39376633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p:cNvSpPr>
          <p:nvPr>
            <p:ph type="title"/>
          </p:nvPr>
        </p:nvSpPr>
        <p:spPr>
          <a:prstGeom prst="rect">
            <a:avLst/>
          </a:prstGeom>
        </p:spPr>
        <p:txBody>
          <a:bodyPr/>
          <a:lstStyle/>
          <a:p>
            <a:r>
              <a:t>Algorithms</a:t>
            </a:r>
          </a:p>
        </p:txBody>
      </p:sp>
      <p:sp>
        <p:nvSpPr>
          <p:cNvPr id="288" name="Shape 288"/>
          <p:cNvSpPr>
            <a:spLocks noGrp="1"/>
          </p:cNvSpPr>
          <p:nvPr>
            <p:ph type="body" idx="1"/>
          </p:nvPr>
        </p:nvSpPr>
        <p:spPr>
          <a:prstGeom prst="rect">
            <a:avLst/>
          </a:prstGeom>
        </p:spPr>
        <p:txBody>
          <a:bodyPr/>
          <a:lstStyle/>
          <a:p>
            <a:pPr marL="426719" indent="-426719" defTabSz="560831">
              <a:spcBef>
                <a:spcPts val="4000"/>
              </a:spcBef>
              <a:defRPr sz="3455"/>
            </a:pPr>
            <a:r>
              <a:rPr dirty="0"/>
              <a:t>Given the models, </a:t>
            </a:r>
            <a:r>
              <a:rPr b="1" i="1" dirty="0"/>
              <a:t>search</a:t>
            </a:r>
            <a:r>
              <a:rPr dirty="0"/>
              <a:t> through a space of </a:t>
            </a:r>
            <a:r>
              <a:rPr b="1" i="1" dirty="0"/>
              <a:t>hypotheses</a:t>
            </a:r>
            <a:r>
              <a:rPr dirty="0"/>
              <a:t> about an input</a:t>
            </a:r>
          </a:p>
          <a:p>
            <a:pPr marL="426719" indent="-426719" defTabSz="560831">
              <a:spcBef>
                <a:spcPts val="4000"/>
              </a:spcBef>
              <a:defRPr sz="3455"/>
            </a:pPr>
            <a:r>
              <a:rPr dirty="0"/>
              <a:t>e.g., a </a:t>
            </a:r>
            <a:r>
              <a:rPr i="1" dirty="0"/>
              <a:t>classifier</a:t>
            </a:r>
            <a:r>
              <a:rPr dirty="0"/>
              <a:t> can be trained to compute the sentiment polarity of a word i.e., whether it conveys a positive/negative sentiment based on the word vector</a:t>
            </a:r>
          </a:p>
          <a:p>
            <a:pPr marL="426719" indent="-426719" defTabSz="560831">
              <a:spcBef>
                <a:spcPts val="4000"/>
              </a:spcBef>
              <a:defRPr sz="3455"/>
            </a:pPr>
            <a:r>
              <a:rPr dirty="0"/>
              <a:t>e.g., a </a:t>
            </a:r>
            <a:r>
              <a:rPr i="1" dirty="0"/>
              <a:t>machine translation algorithm</a:t>
            </a:r>
            <a:r>
              <a:rPr dirty="0"/>
              <a:t> searches through a space of translation hypotheses for the correct translation of a sentence into another language</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NLP</a:t>
            </a:r>
          </a:p>
        </p:txBody>
      </p:sp>
      <p:grpSp>
        <p:nvGrpSpPr>
          <p:cNvPr id="7" name="Group 6"/>
          <p:cNvGrpSpPr/>
          <p:nvPr/>
        </p:nvGrpSpPr>
        <p:grpSpPr>
          <a:xfrm>
            <a:off x="484913" y="598813"/>
            <a:ext cx="3297383" cy="3214256"/>
            <a:chOff x="2604654" y="3269672"/>
            <a:chExt cx="2466110" cy="232756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5280" t="18391" r="22957" b="33124"/>
            <a:stretch/>
          </p:blipFill>
          <p:spPr>
            <a:xfrm>
              <a:off x="2604654" y="3269672"/>
              <a:ext cx="2189018" cy="2133600"/>
            </a:xfrm>
            <a:prstGeom prst="rect">
              <a:avLst/>
            </a:prstGeom>
            <a:solidFill>
              <a:schemeClr val="bg1"/>
            </a:solidFill>
            <a:ln w="12700" cap="flat">
              <a:noFill/>
              <a:miter lim="400000"/>
            </a:ln>
            <a:effectLst/>
            <a:sp3d/>
          </p:spPr>
        </p:pic>
        <p:sp>
          <p:nvSpPr>
            <p:cNvPr id="5" name="Rectangle 4"/>
            <p:cNvSpPr/>
            <p:nvPr/>
          </p:nvSpPr>
          <p:spPr>
            <a:xfrm>
              <a:off x="4017818" y="4793673"/>
              <a:ext cx="1052946" cy="8035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4391890" y="4565073"/>
              <a:ext cx="401782" cy="4571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8" name="TextBox 7"/>
          <p:cNvSpPr txBox="1"/>
          <p:nvPr/>
        </p:nvSpPr>
        <p:spPr>
          <a:xfrm>
            <a:off x="2726806" y="6140633"/>
            <a:ext cx="294952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Knowledge of</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r>
              <a:rPr kumimoji="0" lang="en-US" sz="3600" b="0" i="0" u="none" strike="noStrike" cap="none" spc="0" normalizeH="0" baseline="0" dirty="0">
                <a:ln>
                  <a:noFill/>
                </a:ln>
                <a:solidFill>
                  <a:srgbClr val="000000"/>
                </a:solidFill>
                <a:effectLst/>
                <a:uFillTx/>
                <a:latin typeface="+mn-lt"/>
                <a:ea typeface="+mn-ea"/>
                <a:cs typeface="+mn-cs"/>
                <a:sym typeface="Helvetica Light"/>
              </a:rPr>
              <a:t>Language</a:t>
            </a:r>
          </a:p>
        </p:txBody>
      </p:sp>
      <p:sp>
        <p:nvSpPr>
          <p:cNvPr id="9" name="TextBox 8"/>
          <p:cNvSpPr txBox="1"/>
          <p:nvPr/>
        </p:nvSpPr>
        <p:spPr>
          <a:xfrm>
            <a:off x="10335800" y="9404787"/>
            <a:ext cx="266900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mn-lt"/>
                <a:ea typeface="+mn-ea"/>
                <a:cs typeface="+mn-cs"/>
                <a:sym typeface="Helvetica Light"/>
              </a:rPr>
              <a:t>Image source</a:t>
            </a:r>
            <a:r>
              <a:rPr kumimoji="0" lang="en-US" sz="1600" b="0" i="0" u="none" strike="noStrike" cap="none" spc="0" normalizeH="0" baseline="0" dirty="0">
                <a:ln>
                  <a:noFill/>
                </a:ln>
                <a:solidFill>
                  <a:srgbClr val="000000"/>
                </a:solidFill>
                <a:effectLst/>
                <a:uFillTx/>
                <a:latin typeface="+mn-lt"/>
                <a:ea typeface="+mn-ea"/>
                <a:cs typeface="+mn-cs"/>
                <a:sym typeface="Helvetica Light"/>
              </a:rPr>
              <a:t>: medium.com</a:t>
            </a:r>
          </a:p>
        </p:txBody>
      </p:sp>
      <p:sp>
        <p:nvSpPr>
          <p:cNvPr id="10" name="TextBox 9"/>
          <p:cNvSpPr txBox="1"/>
          <p:nvPr/>
        </p:nvSpPr>
        <p:spPr>
          <a:xfrm>
            <a:off x="1749760" y="2627258"/>
            <a:ext cx="3694579"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Computer</a:t>
            </a:r>
            <a:r>
              <a:rPr kumimoji="0" lang="en-US" sz="3600" b="0" i="0" u="none" strike="noStrike" cap="none" spc="0" normalizeH="0" dirty="0">
                <a:ln>
                  <a:noFill/>
                </a:ln>
                <a:solidFill>
                  <a:srgbClr val="000000"/>
                </a:solidFill>
                <a:effectLst/>
                <a:uFillTx/>
                <a:latin typeface="+mn-lt"/>
                <a:ea typeface="+mn-ea"/>
                <a:cs typeface="+mn-cs"/>
                <a:sym typeface="Helvetica Light"/>
              </a:rPr>
              <a:t> solving task involving human language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Oval 11"/>
          <p:cNvSpPr/>
          <p:nvPr/>
        </p:nvSpPr>
        <p:spPr>
          <a:xfrm>
            <a:off x="2337581" y="5635338"/>
            <a:ext cx="3727974" cy="1995054"/>
          </a:xfrm>
          <a:prstGeom prst="ellipse">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TextBox 12"/>
          <p:cNvSpPr txBox="1"/>
          <p:nvPr/>
        </p:nvSpPr>
        <p:spPr>
          <a:xfrm>
            <a:off x="3505364" y="7807392"/>
            <a:ext cx="13849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M</a:t>
            </a:r>
            <a:r>
              <a:rPr kumimoji="0" lang="en-US" sz="3600" b="0" i="0" u="none" strike="noStrike" cap="none" spc="0" normalizeH="0" baseline="0" dirty="0">
                <a:ln>
                  <a:noFill/>
                </a:ln>
                <a:solidFill>
                  <a:srgbClr val="000000"/>
                </a:solidFill>
                <a:effectLst/>
                <a:uFillTx/>
                <a:latin typeface="+mn-lt"/>
                <a:ea typeface="+mn-ea"/>
                <a:cs typeface="+mn-cs"/>
                <a:sym typeface="Helvetica Light"/>
              </a:rPr>
              <a:t>odel</a:t>
            </a:r>
          </a:p>
        </p:txBody>
      </p:sp>
      <p:cxnSp>
        <p:nvCxnSpPr>
          <p:cNvPr id="15" name="Straight Arrow Connector 14"/>
          <p:cNvCxnSpPr>
            <a:stCxn id="12" idx="6"/>
          </p:cNvCxnSpPr>
          <p:nvPr/>
        </p:nvCxnSpPr>
        <p:spPr>
          <a:xfrm>
            <a:off x="6065555" y="6632865"/>
            <a:ext cx="2551972" cy="0"/>
          </a:xfrm>
          <a:prstGeom prst="straightConnector1">
            <a:avLst/>
          </a:prstGeom>
          <a:noFill/>
          <a:ln w="41275" cap="flat">
            <a:solidFill>
              <a:srgbClr val="0070C0"/>
            </a:solidFill>
            <a:prstDash val="solid"/>
            <a:miter lim="400000"/>
            <a:tailEnd type="triangle" w="med" len="med"/>
          </a:ln>
          <a:effectLst/>
          <a:sp3d/>
        </p:spPr>
        <p:style>
          <a:lnRef idx="0">
            <a:scrgbClr r="0" g="0" b="0"/>
          </a:lnRef>
          <a:fillRef idx="0">
            <a:scrgbClr r="0" g="0" b="0"/>
          </a:fillRef>
          <a:effectRef idx="0">
            <a:scrgbClr r="0" g="0" b="0"/>
          </a:effectRef>
          <a:fontRef idx="none"/>
        </p:style>
      </p:cxnSp>
      <p:sp>
        <p:nvSpPr>
          <p:cNvPr id="16" name="TextBox 15"/>
          <p:cNvSpPr txBox="1"/>
          <p:nvPr/>
        </p:nvSpPr>
        <p:spPr>
          <a:xfrm>
            <a:off x="5082914" y="7419676"/>
            <a:ext cx="10291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FF0000"/>
                </a:solidFill>
                <a:effectLst/>
                <a:uFillTx/>
                <a:latin typeface="+mn-lt"/>
                <a:ea typeface="+mn-ea"/>
                <a:cs typeface="+mn-cs"/>
                <a:sym typeface="Helvetica Light"/>
              </a:rPr>
              <a:t>capture</a:t>
            </a:r>
          </a:p>
        </p:txBody>
      </p:sp>
      <p:sp>
        <p:nvSpPr>
          <p:cNvPr id="17" name="TextBox 16"/>
          <p:cNvSpPr txBox="1"/>
          <p:nvPr/>
        </p:nvSpPr>
        <p:spPr>
          <a:xfrm>
            <a:off x="6302794" y="5976275"/>
            <a:ext cx="207749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t>Algorithm</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8" name="TextBox 17"/>
          <p:cNvSpPr txBox="1"/>
          <p:nvPr/>
        </p:nvSpPr>
        <p:spPr>
          <a:xfrm>
            <a:off x="8854766" y="6304570"/>
            <a:ext cx="94897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task</a:t>
            </a:r>
          </a:p>
        </p:txBody>
      </p:sp>
      <p:sp>
        <p:nvSpPr>
          <p:cNvPr id="19" name="TextBox 18"/>
          <p:cNvSpPr txBox="1"/>
          <p:nvPr/>
        </p:nvSpPr>
        <p:spPr>
          <a:xfrm>
            <a:off x="9367092" y="6745927"/>
            <a:ext cx="210955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a:ln>
                  <a:noFill/>
                </a:ln>
                <a:solidFill>
                  <a:srgbClr val="FF0000"/>
                </a:solidFill>
                <a:effectLst/>
                <a:uFillTx/>
                <a:latin typeface="+mn-lt"/>
                <a:ea typeface="+mn-ea"/>
                <a:cs typeface="+mn-cs"/>
                <a:sym typeface="Helvetica Light"/>
              </a:rPr>
              <a:t>solve </a:t>
            </a:r>
            <a:r>
              <a:rPr kumimoji="0" lang="en-US" sz="2000" b="1" i="0" u="none" strike="noStrike" cap="none" spc="0" normalizeH="0">
                <a:ln>
                  <a:noFill/>
                </a:ln>
                <a:solidFill>
                  <a:srgbClr val="FF0000"/>
                </a:solidFill>
                <a:effectLst/>
                <a:uFillTx/>
                <a:latin typeface="+mn-lt"/>
                <a:ea typeface="+mn-ea"/>
                <a:cs typeface="+mn-cs"/>
                <a:sym typeface="Helvetica Light"/>
              </a:rPr>
              <a:t> ambiguity</a:t>
            </a:r>
            <a:endParaRPr kumimoji="0" lang="en-US" sz="2000" b="1" i="0" u="none" strike="noStrike" cap="none" spc="0" normalizeH="0" baseline="0" dirty="0">
              <a:ln>
                <a:noFill/>
              </a:ln>
              <a:solidFill>
                <a:srgbClr val="FF0000"/>
              </a:solidFill>
              <a:effectLst/>
              <a:uFillTx/>
              <a:latin typeface="+mn-lt"/>
              <a:ea typeface="+mn-ea"/>
              <a:cs typeface="+mn-cs"/>
              <a:sym typeface="Helvetica Light"/>
            </a:endParaRPr>
          </a:p>
        </p:txBody>
      </p:sp>
    </p:spTree>
    <p:extLst>
      <p:ext uri="{BB962C8B-B14F-4D97-AF65-F5344CB8AC3E}">
        <p14:creationId xmlns:p14="http://schemas.microsoft.com/office/powerpoint/2010/main" val="16337431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lvl1pPr defTabSz="490727">
              <a:defRPr sz="6719"/>
            </a:lvl1pPr>
          </a:lstStyle>
          <a:p>
            <a:r>
              <a:t>NLP and the Measure of Intelligence</a:t>
            </a:r>
          </a:p>
        </p:txBody>
      </p:sp>
      <p:pic>
        <p:nvPicPr>
          <p:cNvPr id="291" name="1_QKVTsu7F2UUqCapJqPgxwg.jpg"/>
          <p:cNvPicPr>
            <a:picLocks noChangeAspect="1"/>
          </p:cNvPicPr>
          <p:nvPr/>
        </p:nvPicPr>
        <p:blipFill>
          <a:blip r:embed="rId3"/>
          <a:stretch>
            <a:fillRect/>
          </a:stretch>
        </p:blipFill>
        <p:spPr>
          <a:xfrm>
            <a:off x="4977095" y="4385674"/>
            <a:ext cx="7754257" cy="5166274"/>
          </a:xfrm>
          <a:prstGeom prst="rect">
            <a:avLst/>
          </a:prstGeom>
          <a:ln w="12700">
            <a:miter lim="400000"/>
          </a:ln>
        </p:spPr>
      </p:pic>
      <p:sp>
        <p:nvSpPr>
          <p:cNvPr id="292" name="Shape 292"/>
          <p:cNvSpPr/>
          <p:nvPr/>
        </p:nvSpPr>
        <p:spPr>
          <a:xfrm>
            <a:off x="7717748" y="9070178"/>
            <a:ext cx="2079448" cy="342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600"/>
            </a:lvl1pPr>
          </a:lstStyle>
          <a:p>
            <a:r>
              <a:t>https://xkcd.com/329/</a:t>
            </a:r>
          </a:p>
        </p:txBody>
      </p:sp>
      <p:grpSp>
        <p:nvGrpSpPr>
          <p:cNvPr id="295" name="Group 295"/>
          <p:cNvGrpSpPr/>
          <p:nvPr/>
        </p:nvGrpSpPr>
        <p:grpSpPr>
          <a:xfrm>
            <a:off x="3053054" y="2745287"/>
            <a:ext cx="6898692" cy="1778001"/>
            <a:chOff x="0" y="0"/>
            <a:chExt cx="6898690" cy="1778000"/>
          </a:xfrm>
        </p:grpSpPr>
        <p:sp>
          <p:nvSpPr>
            <p:cNvPr id="294" name="Shape 294"/>
            <p:cNvSpPr/>
            <p:nvPr/>
          </p:nvSpPr>
          <p:spPr>
            <a:xfrm>
              <a:off x="215899" y="139700"/>
              <a:ext cx="6466892" cy="12192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using language as humans do</a:t>
              </a:r>
            </a:p>
            <a:p>
              <a:r>
                <a:t>== </a:t>
              </a:r>
              <a:r>
                <a:rPr i="1"/>
                <a:t>truly intelligent</a:t>
              </a:r>
              <a:r>
                <a:t> machines?</a:t>
              </a:r>
            </a:p>
          </p:txBody>
        </p:sp>
        <p:pic>
          <p:nvPicPr>
            <p:cNvPr id="293" name="Picture 292"/>
            <p:cNvPicPr>
              <a:picLocks/>
            </p:cNvPicPr>
            <p:nvPr/>
          </p:nvPicPr>
          <p:blipFill>
            <a:blip r:embed="rId4"/>
            <a:stretch>
              <a:fillRect/>
            </a:stretch>
          </p:blipFill>
          <p:spPr>
            <a:xfrm>
              <a:off x="0" y="-1"/>
              <a:ext cx="6898691" cy="1778001"/>
            </a:xfrm>
            <a:prstGeom prst="rect">
              <a:avLst/>
            </a:prstGeom>
            <a:effectLst/>
          </p:spPr>
        </p:pic>
      </p:grpSp>
      <p:sp>
        <p:nvSpPr>
          <p:cNvPr id="296" name="Shape 296"/>
          <p:cNvSpPr/>
          <p:nvPr/>
        </p:nvSpPr>
        <p:spPr>
          <a:xfrm>
            <a:off x="469816" y="5206980"/>
            <a:ext cx="4568973" cy="33909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b="1">
                <a:latin typeface="Helvetica"/>
                <a:ea typeface="Helvetica"/>
                <a:cs typeface="Helvetica"/>
                <a:sym typeface="Helvetica"/>
              </a:rPr>
              <a:t>Turing Test</a:t>
            </a:r>
            <a:br>
              <a:rPr b="1">
                <a:latin typeface="Helvetica"/>
                <a:ea typeface="Helvetica"/>
                <a:cs typeface="Helvetica"/>
                <a:sym typeface="Helvetica"/>
              </a:rPr>
            </a:br>
            <a:r>
              <a:rPr sz="3000"/>
              <a:t>by responding as a person to the examiner’s questions, the machine wins if it can convince the examiner into believing that it is a person</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p:cNvSpPr>
          <p:nvPr>
            <p:ph type="title"/>
          </p:nvPr>
        </p:nvSpPr>
        <p:spPr>
          <a:prstGeom prst="rect">
            <a:avLst/>
          </a:prstGeom>
        </p:spPr>
        <p:txBody>
          <a:bodyPr/>
          <a:lstStyle>
            <a:lvl1pPr defTabSz="490727">
              <a:defRPr sz="6719"/>
            </a:lvl1pPr>
          </a:lstStyle>
          <a:p>
            <a:r>
              <a:t>NLP and the Measure of Intelligence</a:t>
            </a:r>
          </a:p>
        </p:txBody>
      </p:sp>
      <p:sp>
        <p:nvSpPr>
          <p:cNvPr id="301" name="Shape 301"/>
          <p:cNvSpPr/>
          <p:nvPr/>
        </p:nvSpPr>
        <p:spPr>
          <a:xfrm>
            <a:off x="2706039" y="3170737"/>
            <a:ext cx="759272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ELIZA program (Weizenbaum, 1966)</a:t>
            </a:r>
          </a:p>
        </p:txBody>
      </p:sp>
      <p:sp>
        <p:nvSpPr>
          <p:cNvPr id="302" name="Shape 302"/>
          <p:cNvSpPr/>
          <p:nvPr/>
        </p:nvSpPr>
        <p:spPr>
          <a:xfrm>
            <a:off x="3506368" y="3823667"/>
            <a:ext cx="5992064"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NLP system that imitates a psychotherapist</a:t>
            </a:r>
          </a:p>
        </p:txBody>
      </p:sp>
      <p:pic>
        <p:nvPicPr>
          <p:cNvPr id="303" name="pasted-image.pdf"/>
          <p:cNvPicPr>
            <a:picLocks noChangeAspect="1"/>
          </p:cNvPicPr>
          <p:nvPr/>
        </p:nvPicPr>
        <p:blipFill>
          <a:blip r:embed="rId3"/>
          <a:stretch>
            <a:fillRect/>
          </a:stretch>
        </p:blipFill>
        <p:spPr>
          <a:xfrm>
            <a:off x="1017699" y="4663663"/>
            <a:ext cx="11480275" cy="3330201"/>
          </a:xfrm>
          <a:prstGeom prst="rect">
            <a:avLst/>
          </a:prstGeom>
          <a:ln w="12700">
            <a:miter lim="400000"/>
          </a:ln>
        </p:spPr>
      </p:pic>
      <p:sp>
        <p:nvSpPr>
          <p:cNvPr id="304" name="Shape 304"/>
          <p:cNvSpPr/>
          <p:nvPr/>
        </p:nvSpPr>
        <p:spPr>
          <a:xfrm>
            <a:off x="1472599" y="8213236"/>
            <a:ext cx="10570474" cy="8382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a:pPr>
            <a:r>
              <a:t>ELIZA </a:t>
            </a:r>
            <a:r>
              <a:rPr b="1">
                <a:latin typeface="Helvetica"/>
                <a:ea typeface="Helvetica"/>
                <a:cs typeface="Helvetica"/>
                <a:sym typeface="Helvetica"/>
              </a:rPr>
              <a:t>uses pattern matching</a:t>
            </a:r>
            <a:r>
              <a:t>, </a:t>
            </a:r>
            <a:r>
              <a:rPr b="1">
                <a:latin typeface="Helvetica"/>
                <a:ea typeface="Helvetica"/>
                <a:cs typeface="Helvetica"/>
                <a:sym typeface="Helvetica"/>
              </a:rPr>
              <a:t>knows nothing</a:t>
            </a:r>
            <a:r>
              <a:t> of the world,</a:t>
            </a:r>
          </a:p>
          <a:p>
            <a:pPr>
              <a:defRPr sz="2400"/>
            </a:pPr>
            <a:r>
              <a:rPr b="1">
                <a:latin typeface="Helvetica"/>
                <a:ea typeface="Helvetica"/>
                <a:cs typeface="Helvetica"/>
                <a:sym typeface="Helvetica"/>
              </a:rPr>
              <a:t>but</a:t>
            </a:r>
            <a:r>
              <a:t> many people thought that it really </a:t>
            </a:r>
            <a:r>
              <a:rPr b="1" i="1">
                <a:latin typeface="Helvetica"/>
                <a:ea typeface="Helvetica"/>
                <a:cs typeface="Helvetica"/>
                <a:sym typeface="Helvetica"/>
              </a:rPr>
              <a:t>understood</a:t>
            </a:r>
            <a:r>
              <a:rPr b="1">
                <a:latin typeface="Helvetica"/>
                <a:ea typeface="Helvetica"/>
                <a:cs typeface="Helvetica"/>
                <a:sym typeface="Helvetica"/>
              </a:rPr>
              <a:t> </a:t>
            </a:r>
            <a:r>
              <a:t>them and their problems! </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prstGeom prst="rect">
            <a:avLst/>
          </a:prstGeom>
        </p:spPr>
        <p:txBody>
          <a:bodyPr/>
          <a:lstStyle>
            <a:lvl1pPr defTabSz="490727">
              <a:defRPr sz="6719"/>
            </a:lvl1pPr>
          </a:lstStyle>
          <a:p>
            <a:r>
              <a:t>NLP and the Measure of Intelligence</a:t>
            </a:r>
          </a:p>
        </p:txBody>
      </p:sp>
      <p:sp>
        <p:nvSpPr>
          <p:cNvPr id="309" name="Shape 309"/>
          <p:cNvSpPr/>
          <p:nvPr/>
        </p:nvSpPr>
        <p:spPr>
          <a:xfrm>
            <a:off x="2706039" y="3170737"/>
            <a:ext cx="759272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ELIZA program (Weizenbaum, 1966)</a:t>
            </a:r>
          </a:p>
        </p:txBody>
      </p:sp>
      <p:sp>
        <p:nvSpPr>
          <p:cNvPr id="310" name="Shape 310"/>
          <p:cNvSpPr/>
          <p:nvPr/>
        </p:nvSpPr>
        <p:spPr>
          <a:xfrm>
            <a:off x="3506368" y="3823667"/>
            <a:ext cx="5992064"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vl1pPr>
          </a:lstStyle>
          <a:p>
            <a:r>
              <a:t>NLP system that imitates a psychotherapist</a:t>
            </a:r>
          </a:p>
        </p:txBody>
      </p:sp>
      <p:pic>
        <p:nvPicPr>
          <p:cNvPr id="311" name="pasted-image.pdf"/>
          <p:cNvPicPr>
            <a:picLocks noChangeAspect="1"/>
          </p:cNvPicPr>
          <p:nvPr/>
        </p:nvPicPr>
        <p:blipFill>
          <a:blip r:embed="rId3"/>
          <a:stretch>
            <a:fillRect/>
          </a:stretch>
        </p:blipFill>
        <p:spPr>
          <a:xfrm>
            <a:off x="1017699" y="4663663"/>
            <a:ext cx="11480275" cy="3330201"/>
          </a:xfrm>
          <a:prstGeom prst="rect">
            <a:avLst/>
          </a:prstGeom>
          <a:ln w="12700">
            <a:miter lim="400000"/>
          </a:ln>
        </p:spPr>
      </p:pic>
      <p:sp>
        <p:nvSpPr>
          <p:cNvPr id="312" name="Shape 312"/>
          <p:cNvSpPr/>
          <p:nvPr/>
        </p:nvSpPr>
        <p:spPr>
          <a:xfrm>
            <a:off x="1472599" y="8213236"/>
            <a:ext cx="10570474" cy="8382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2400"/>
            </a:pPr>
            <a:r>
              <a:t>ELIZA </a:t>
            </a:r>
            <a:r>
              <a:rPr b="1">
                <a:latin typeface="Helvetica"/>
                <a:ea typeface="Helvetica"/>
                <a:cs typeface="Helvetica"/>
                <a:sym typeface="Helvetica"/>
              </a:rPr>
              <a:t>uses pattern matching</a:t>
            </a:r>
            <a:r>
              <a:t>, </a:t>
            </a:r>
            <a:r>
              <a:rPr b="1">
                <a:latin typeface="Helvetica"/>
                <a:ea typeface="Helvetica"/>
                <a:cs typeface="Helvetica"/>
                <a:sym typeface="Helvetica"/>
              </a:rPr>
              <a:t>knows nothing</a:t>
            </a:r>
            <a:r>
              <a:t> of the world,</a:t>
            </a:r>
          </a:p>
          <a:p>
            <a:pPr>
              <a:defRPr sz="2400"/>
            </a:pPr>
            <a:r>
              <a:rPr b="1">
                <a:latin typeface="Helvetica"/>
                <a:ea typeface="Helvetica"/>
                <a:cs typeface="Helvetica"/>
                <a:sym typeface="Helvetica"/>
              </a:rPr>
              <a:t>but</a:t>
            </a:r>
            <a:r>
              <a:t> many people thought that it really </a:t>
            </a:r>
            <a:r>
              <a:rPr b="1" i="1">
                <a:latin typeface="Helvetica"/>
                <a:ea typeface="Helvetica"/>
                <a:cs typeface="Helvetica"/>
                <a:sym typeface="Helvetica"/>
              </a:rPr>
              <a:t>understood</a:t>
            </a:r>
            <a:r>
              <a:rPr b="1">
                <a:latin typeface="Helvetica"/>
                <a:ea typeface="Helvetica"/>
                <a:cs typeface="Helvetica"/>
                <a:sym typeface="Helvetica"/>
              </a:rPr>
              <a:t> </a:t>
            </a:r>
            <a:r>
              <a:t>them and their problems! </a:t>
            </a:r>
          </a:p>
        </p:txBody>
      </p:sp>
      <p:grpSp>
        <p:nvGrpSpPr>
          <p:cNvPr id="315" name="Group 315"/>
          <p:cNvGrpSpPr/>
          <p:nvPr/>
        </p:nvGrpSpPr>
        <p:grpSpPr>
          <a:xfrm>
            <a:off x="2982050" y="5677741"/>
            <a:ext cx="7551573" cy="1778001"/>
            <a:chOff x="0" y="0"/>
            <a:chExt cx="7551572" cy="1778000"/>
          </a:xfrm>
        </p:grpSpPr>
        <p:sp>
          <p:nvSpPr>
            <p:cNvPr id="314" name="Shape 314"/>
            <p:cNvSpPr/>
            <p:nvPr/>
          </p:nvSpPr>
          <p:spPr>
            <a:xfrm>
              <a:off x="215900" y="139700"/>
              <a:ext cx="7119773" cy="1219200"/>
            </a:xfrm>
            <a:prstGeom prst="rect">
              <a:avLst/>
            </a:prstGeom>
            <a:solidFill>
              <a:srgbClr val="FFFFFF"/>
            </a:solid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says more about the people than </a:t>
              </a:r>
            </a:p>
            <a:p>
              <a:r>
                <a:t>about the machine</a:t>
              </a:r>
            </a:p>
          </p:txBody>
        </p:sp>
        <p:pic>
          <p:nvPicPr>
            <p:cNvPr id="313" name="Picture 312"/>
            <p:cNvPicPr>
              <a:picLocks/>
            </p:cNvPicPr>
            <p:nvPr/>
          </p:nvPicPr>
          <p:blipFill>
            <a:blip r:embed="rId4"/>
            <a:stretch>
              <a:fillRect/>
            </a:stretch>
          </p:blipFill>
          <p:spPr>
            <a:xfrm>
              <a:off x="0" y="-1"/>
              <a:ext cx="7551573" cy="1778001"/>
            </a:xfrm>
            <a:prstGeom prst="rect">
              <a:avLst/>
            </a:prstGeom>
            <a:effectLst/>
          </p:spPr>
        </p:pic>
      </p:gr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prstGeom prst="rect">
            <a:avLst/>
          </a:prstGeom>
        </p:spPr>
        <p:txBody>
          <a:bodyPr/>
          <a:lstStyle>
            <a:lvl1pPr defTabSz="490727">
              <a:defRPr sz="6719"/>
            </a:lvl1pPr>
          </a:lstStyle>
          <a:p>
            <a:r>
              <a:t>NLP and the Measure of Intelligence</a:t>
            </a:r>
          </a:p>
        </p:txBody>
      </p:sp>
      <p:grpSp>
        <p:nvGrpSpPr>
          <p:cNvPr id="322" name="Group 322"/>
          <p:cNvGrpSpPr/>
          <p:nvPr/>
        </p:nvGrpSpPr>
        <p:grpSpPr>
          <a:xfrm>
            <a:off x="3053054" y="2933111"/>
            <a:ext cx="6898692" cy="1778001"/>
            <a:chOff x="0" y="0"/>
            <a:chExt cx="6898690" cy="1778000"/>
          </a:xfrm>
        </p:grpSpPr>
        <p:sp>
          <p:nvSpPr>
            <p:cNvPr id="321" name="Shape 321"/>
            <p:cNvSpPr/>
            <p:nvPr/>
          </p:nvSpPr>
          <p:spPr>
            <a:xfrm>
              <a:off x="215899" y="139700"/>
              <a:ext cx="6466892" cy="12192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using language as humans do</a:t>
              </a:r>
            </a:p>
            <a:p>
              <a:r>
                <a:t>== </a:t>
              </a:r>
              <a:r>
                <a:rPr i="1"/>
                <a:t>truly intelligent</a:t>
              </a:r>
              <a:r>
                <a:t> machines?</a:t>
              </a:r>
            </a:p>
          </p:txBody>
        </p:sp>
        <p:pic>
          <p:nvPicPr>
            <p:cNvPr id="320" name="Picture 319"/>
            <p:cNvPicPr>
              <a:picLocks/>
            </p:cNvPicPr>
            <p:nvPr/>
          </p:nvPicPr>
          <p:blipFill>
            <a:blip r:embed="rId3"/>
            <a:stretch>
              <a:fillRect/>
            </a:stretch>
          </p:blipFill>
          <p:spPr>
            <a:xfrm>
              <a:off x="0" y="-1"/>
              <a:ext cx="6898691" cy="1778001"/>
            </a:xfrm>
            <a:prstGeom prst="rect">
              <a:avLst/>
            </a:prstGeom>
            <a:effectLst/>
          </p:spPr>
        </p:pic>
      </p:grpSp>
      <p:sp>
        <p:nvSpPr>
          <p:cNvPr id="323" name="Shape 323"/>
          <p:cNvSpPr/>
          <p:nvPr/>
        </p:nvSpPr>
        <p:spPr>
          <a:xfrm>
            <a:off x="754427" y="5040719"/>
            <a:ext cx="11495945" cy="228600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regardless, people talk about computers and </a:t>
            </a:r>
          </a:p>
          <a:p>
            <a:r>
              <a:t>interact with them as social entities; </a:t>
            </a:r>
          </a:p>
          <a:p>
            <a:r>
              <a:rPr b="1" i="1">
                <a:latin typeface="Helvetica"/>
                <a:ea typeface="Helvetica"/>
                <a:cs typeface="Helvetica"/>
                <a:sym typeface="Helvetica"/>
              </a:rPr>
              <a:t>expecting</a:t>
            </a:r>
            <a:r>
              <a:rPr b="1">
                <a:latin typeface="Helvetica"/>
                <a:ea typeface="Helvetica"/>
                <a:cs typeface="Helvetica"/>
                <a:sym typeface="Helvetica"/>
              </a:rPr>
              <a:t> computers to </a:t>
            </a:r>
            <a:r>
              <a:rPr b="1" i="1">
                <a:latin typeface="Helvetica"/>
                <a:ea typeface="Helvetica"/>
                <a:cs typeface="Helvetica"/>
                <a:sym typeface="Helvetica"/>
              </a:rPr>
              <a:t>understand</a:t>
            </a:r>
            <a:r>
              <a:rPr b="1">
                <a:latin typeface="Helvetica"/>
                <a:ea typeface="Helvetica"/>
                <a:cs typeface="Helvetica"/>
                <a:sym typeface="Helvetica"/>
              </a:rPr>
              <a:t> their needs</a:t>
            </a:r>
            <a:r>
              <a:t> and</a:t>
            </a:r>
          </a:p>
          <a:p>
            <a:r>
              <a:t>be able to </a:t>
            </a:r>
            <a:r>
              <a:rPr i="1"/>
              <a:t>interact naturally</a:t>
            </a:r>
            <a:r>
              <a:t> (Reeves and Nass 1996)</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lvl1pPr defTabSz="490727">
              <a:defRPr sz="6719"/>
            </a:lvl1pPr>
          </a:lstStyle>
          <a:p>
            <a:r>
              <a:t>NLP and the Measure of Intelligence</a:t>
            </a:r>
          </a:p>
        </p:txBody>
      </p:sp>
      <p:grpSp>
        <p:nvGrpSpPr>
          <p:cNvPr id="330" name="Group 330"/>
          <p:cNvGrpSpPr/>
          <p:nvPr/>
        </p:nvGrpSpPr>
        <p:grpSpPr>
          <a:xfrm>
            <a:off x="3053054" y="2933111"/>
            <a:ext cx="6898692" cy="1778001"/>
            <a:chOff x="0" y="0"/>
            <a:chExt cx="6898690" cy="1778000"/>
          </a:xfrm>
        </p:grpSpPr>
        <p:sp>
          <p:nvSpPr>
            <p:cNvPr id="329" name="Shape 329"/>
            <p:cNvSpPr/>
            <p:nvPr/>
          </p:nvSpPr>
          <p:spPr>
            <a:xfrm>
              <a:off x="215899" y="139700"/>
              <a:ext cx="6466892" cy="1219200"/>
            </a:xfrm>
            <a:prstGeom prst="rect">
              <a:avLst/>
            </a:prstGeom>
            <a:noFill/>
            <a:ln>
              <a:noFill/>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using language as humans do</a:t>
              </a:r>
            </a:p>
            <a:p>
              <a:r>
                <a:t>== </a:t>
              </a:r>
              <a:r>
                <a:rPr i="1"/>
                <a:t>truly intelligent</a:t>
              </a:r>
              <a:r>
                <a:t> machines?</a:t>
              </a:r>
            </a:p>
          </p:txBody>
        </p:sp>
        <p:pic>
          <p:nvPicPr>
            <p:cNvPr id="328" name="Picture 327"/>
            <p:cNvPicPr>
              <a:picLocks/>
            </p:cNvPicPr>
            <p:nvPr/>
          </p:nvPicPr>
          <p:blipFill>
            <a:blip r:embed="rId3"/>
            <a:stretch>
              <a:fillRect/>
            </a:stretch>
          </p:blipFill>
          <p:spPr>
            <a:xfrm>
              <a:off x="0" y="-1"/>
              <a:ext cx="6898691" cy="1778001"/>
            </a:xfrm>
            <a:prstGeom prst="rect">
              <a:avLst/>
            </a:prstGeom>
            <a:effectLst/>
          </p:spPr>
        </p:pic>
      </p:grpSp>
      <p:sp>
        <p:nvSpPr>
          <p:cNvPr id="331" name="Shape 331"/>
          <p:cNvSpPr/>
          <p:nvPr/>
        </p:nvSpPr>
        <p:spPr>
          <a:xfrm>
            <a:off x="754427" y="5040719"/>
            <a:ext cx="11495945" cy="228600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regardless, people talk about computers and </a:t>
            </a:r>
          </a:p>
          <a:p>
            <a:r>
              <a:t>interact with them as social entities; </a:t>
            </a:r>
          </a:p>
          <a:p>
            <a:r>
              <a:rPr b="1" i="1">
                <a:latin typeface="Helvetica"/>
                <a:ea typeface="Helvetica"/>
                <a:cs typeface="Helvetica"/>
                <a:sym typeface="Helvetica"/>
              </a:rPr>
              <a:t>expecting</a:t>
            </a:r>
            <a:r>
              <a:rPr b="1">
                <a:latin typeface="Helvetica"/>
                <a:ea typeface="Helvetica"/>
                <a:cs typeface="Helvetica"/>
                <a:sym typeface="Helvetica"/>
              </a:rPr>
              <a:t> computers to </a:t>
            </a:r>
            <a:r>
              <a:rPr b="1" i="1">
                <a:latin typeface="Helvetica"/>
                <a:ea typeface="Helvetica"/>
                <a:cs typeface="Helvetica"/>
                <a:sym typeface="Helvetica"/>
              </a:rPr>
              <a:t>understand</a:t>
            </a:r>
            <a:r>
              <a:rPr b="1">
                <a:latin typeface="Helvetica"/>
                <a:ea typeface="Helvetica"/>
                <a:cs typeface="Helvetica"/>
                <a:sym typeface="Helvetica"/>
              </a:rPr>
              <a:t> their needs</a:t>
            </a:r>
            <a:r>
              <a:t> and</a:t>
            </a:r>
          </a:p>
          <a:p>
            <a:r>
              <a:t>be able to </a:t>
            </a:r>
            <a:r>
              <a:rPr i="1"/>
              <a:t>interact naturally</a:t>
            </a:r>
            <a:r>
              <a:t> (Reeves and Nass 1996)</a:t>
            </a:r>
          </a:p>
        </p:txBody>
      </p:sp>
      <p:sp>
        <p:nvSpPr>
          <p:cNvPr id="332" name="Shape 332"/>
          <p:cNvSpPr/>
          <p:nvPr/>
        </p:nvSpPr>
        <p:spPr>
          <a:xfrm>
            <a:off x="3694776" y="7656333"/>
            <a:ext cx="5270749"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The importance of NLP!</a:t>
            </a: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pPr defTabSz="508254">
              <a:defRPr sz="6960"/>
            </a:pPr>
            <a:r>
              <a:t>An </a:t>
            </a:r>
            <a:r>
              <a:rPr>
                <a:latin typeface="Arial Black"/>
                <a:ea typeface="Arial Black"/>
                <a:cs typeface="Arial Black"/>
                <a:sym typeface="Arial Black"/>
              </a:rPr>
              <a:t>Exciting</a:t>
            </a:r>
            <a:r>
              <a:t> Time for NLP!</a:t>
            </a:r>
          </a:p>
        </p:txBody>
      </p:sp>
      <p:sp>
        <p:nvSpPr>
          <p:cNvPr id="337" name="Shape 337"/>
          <p:cNvSpPr>
            <a:spLocks noGrp="1"/>
          </p:cNvSpPr>
          <p:nvPr>
            <p:ph type="body" idx="1"/>
          </p:nvPr>
        </p:nvSpPr>
        <p:spPr>
          <a:prstGeom prst="rect">
            <a:avLst/>
          </a:prstGeom>
        </p:spPr>
        <p:txBody>
          <a:bodyPr/>
          <a:lstStyle/>
          <a:p>
            <a:r>
              <a:t>Increase in </a:t>
            </a:r>
            <a:r>
              <a:rPr b="1">
                <a:latin typeface="Helvetica"/>
                <a:ea typeface="Helvetica"/>
                <a:cs typeface="Helvetica"/>
                <a:sym typeface="Helvetica"/>
              </a:rPr>
              <a:t>computing</a:t>
            </a:r>
            <a:r>
              <a:t> </a:t>
            </a:r>
            <a:r>
              <a:rPr b="1">
                <a:latin typeface="Helvetica"/>
                <a:ea typeface="Helvetica"/>
                <a:cs typeface="Helvetica"/>
                <a:sym typeface="Helvetica"/>
              </a:rPr>
              <a:t>resources</a:t>
            </a:r>
          </a:p>
          <a:p>
            <a:r>
              <a:t>Increase in the </a:t>
            </a:r>
            <a:r>
              <a:rPr b="1">
                <a:latin typeface="Helvetica"/>
                <a:ea typeface="Helvetica"/>
                <a:cs typeface="Helvetica"/>
                <a:sym typeface="Helvetica"/>
              </a:rPr>
              <a:t>amount of data</a:t>
            </a:r>
            <a:r>
              <a:t> and information available in digital form</a:t>
            </a:r>
          </a:p>
          <a:p>
            <a:r>
              <a:t>Development of highly successful </a:t>
            </a:r>
            <a:r>
              <a:rPr b="1">
                <a:latin typeface="Helvetica"/>
                <a:ea typeface="Helvetica"/>
                <a:cs typeface="Helvetica"/>
                <a:sym typeface="Helvetica"/>
              </a:rPr>
              <a:t>machine learning methods</a:t>
            </a:r>
            <a:r>
              <a:t> and </a:t>
            </a:r>
            <a:r>
              <a:rPr b="1">
                <a:latin typeface="Helvetica"/>
                <a:ea typeface="Helvetica"/>
                <a:cs typeface="Helvetica"/>
                <a:sym typeface="Helvetica"/>
              </a:rPr>
              <a:t>competitive</a:t>
            </a:r>
            <a:r>
              <a:t> </a:t>
            </a:r>
            <a:r>
              <a:rPr b="1">
                <a:latin typeface="Helvetica"/>
                <a:ea typeface="Helvetica"/>
                <a:cs typeface="Helvetica"/>
                <a:sym typeface="Helvetica"/>
              </a:rPr>
              <a:t>evaluations</a:t>
            </a:r>
            <a:r>
              <a:t> (SemEval, NIST, CoNLL shared tasks, Kaggle)</a:t>
            </a:r>
          </a:p>
          <a:p>
            <a:r>
              <a:t>Richer understanding of the structure of human language and its </a:t>
            </a:r>
            <a:r>
              <a:rPr b="1">
                <a:latin typeface="Helvetica"/>
                <a:ea typeface="Helvetica"/>
                <a:cs typeface="Helvetica"/>
                <a:sym typeface="Helvetica"/>
              </a:rPr>
              <a:t>deployment in social contexts</a:t>
            </a: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prstGeom prst="rect">
            <a:avLst/>
          </a:prstGeom>
        </p:spPr>
        <p:txBody>
          <a:bodyPr/>
          <a:lstStyle/>
          <a:p>
            <a:pPr defTabSz="508254">
              <a:defRPr sz="6960"/>
            </a:pPr>
            <a:r>
              <a:t>An </a:t>
            </a:r>
            <a:r>
              <a:rPr>
                <a:latin typeface="Arial Black"/>
                <a:ea typeface="Arial Black"/>
                <a:cs typeface="Arial Black"/>
                <a:sym typeface="Arial Black"/>
              </a:rPr>
              <a:t>Exciting</a:t>
            </a:r>
            <a:r>
              <a:t> Time for NLP!</a:t>
            </a:r>
          </a:p>
        </p:txBody>
      </p:sp>
      <p:sp>
        <p:nvSpPr>
          <p:cNvPr id="340" name="Shape 340"/>
          <p:cNvSpPr>
            <a:spLocks noGrp="1"/>
          </p:cNvSpPr>
          <p:nvPr>
            <p:ph type="body" idx="1"/>
          </p:nvPr>
        </p:nvSpPr>
        <p:spPr>
          <a:prstGeom prst="rect">
            <a:avLst/>
          </a:prstGeom>
        </p:spPr>
        <p:txBody>
          <a:bodyPr>
            <a:normAutofit lnSpcReduction="10000"/>
          </a:bodyPr>
          <a:lstStyle/>
          <a:p>
            <a:pPr marL="342264" indent="-342264" defTabSz="449833">
              <a:spcBef>
                <a:spcPts val="3200"/>
              </a:spcBef>
              <a:defRPr sz="2772"/>
            </a:pPr>
            <a:r>
              <a:t>Real world NLP systems</a:t>
            </a:r>
          </a:p>
          <a:p>
            <a:pPr marL="684529" lvl="1" indent="-342264" defTabSz="449833">
              <a:spcBef>
                <a:spcPts val="3200"/>
              </a:spcBef>
              <a:defRPr sz="2772"/>
            </a:pPr>
            <a:r>
              <a:t>Conversational agents for making reservations</a:t>
            </a:r>
          </a:p>
          <a:p>
            <a:pPr marL="684529" lvl="1" indent="-342264" defTabSz="449833">
              <a:spcBef>
                <a:spcPts val="3200"/>
              </a:spcBef>
              <a:defRPr sz="2772"/>
            </a:pPr>
            <a:r>
              <a:t>Voice assistant systems</a:t>
            </a:r>
          </a:p>
          <a:p>
            <a:pPr marL="684529" lvl="1" indent="-342264" defTabSz="449833">
              <a:spcBef>
                <a:spcPts val="3200"/>
              </a:spcBef>
              <a:defRPr sz="2772"/>
            </a:pPr>
            <a:r>
              <a:t>Machine translation systems, speech-to-speech translation</a:t>
            </a:r>
          </a:p>
          <a:p>
            <a:pPr marL="684529" lvl="1" indent="-342264" defTabSz="449833">
              <a:spcBef>
                <a:spcPts val="3200"/>
              </a:spcBef>
              <a:defRPr sz="2772"/>
            </a:pPr>
            <a:r>
              <a:t>Automated grading systems </a:t>
            </a:r>
          </a:p>
          <a:p>
            <a:pPr marL="684529" lvl="1" indent="-342264" defTabSz="449833">
              <a:spcBef>
                <a:spcPts val="3200"/>
              </a:spcBef>
              <a:defRPr sz="2772"/>
            </a:pPr>
            <a:r>
              <a:t>Virtual tutors</a:t>
            </a:r>
          </a:p>
          <a:p>
            <a:pPr marL="684529" lvl="1" indent="-342264" defTabSz="449833">
              <a:spcBef>
                <a:spcPts val="3200"/>
              </a:spcBef>
              <a:defRPr sz="2772"/>
            </a:pPr>
            <a:r>
              <a:t>Text analysis companies for marketing intelligence</a:t>
            </a:r>
          </a:p>
          <a:p>
            <a:pPr marL="684529" lvl="1" indent="-342264" defTabSz="449833">
              <a:spcBef>
                <a:spcPts val="3200"/>
              </a:spcBef>
              <a:defRPr sz="2772"/>
            </a:pPr>
            <a:r>
              <a:t>…</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title"/>
          </p:nvPr>
        </p:nvSpPr>
        <p:spPr>
          <a:prstGeom prst="rect">
            <a:avLst/>
          </a:prstGeom>
        </p:spPr>
        <p:txBody>
          <a:bodyPr/>
          <a:lstStyle/>
          <a:p>
            <a:r>
              <a:t>What will you learn?</a:t>
            </a:r>
          </a:p>
        </p:txBody>
      </p:sp>
      <p:sp>
        <p:nvSpPr>
          <p:cNvPr id="128" name="Shape 128"/>
          <p:cNvSpPr>
            <a:spLocks noGrp="1"/>
          </p:cNvSpPr>
          <p:nvPr>
            <p:ph type="body" idx="1"/>
          </p:nvPr>
        </p:nvSpPr>
        <p:spPr>
          <a:prstGeom prst="rect">
            <a:avLst/>
          </a:prstGeom>
        </p:spPr>
        <p:txBody>
          <a:bodyPr/>
          <a:lstStyle/>
          <a:p>
            <a:pPr marL="408940" indent="-408940" defTabSz="537463">
              <a:spcBef>
                <a:spcPts val="3800"/>
              </a:spcBef>
              <a:defRPr sz="3312"/>
            </a:pPr>
            <a:r>
              <a:rPr dirty="0"/>
              <a:t>This is a </a:t>
            </a:r>
            <a:r>
              <a:rPr i="1" u="sng" dirty="0">
                <a:solidFill>
                  <a:schemeClr val="accent2">
                    <a:hueOff val="-554920"/>
                    <a:satOff val="-21482"/>
                    <a:lumOff val="-6228"/>
                  </a:schemeClr>
                </a:solidFill>
              </a:rPr>
              <a:t>introduction</a:t>
            </a:r>
            <a:r>
              <a:rPr i="1" dirty="0">
                <a:solidFill>
                  <a:schemeClr val="accent2">
                    <a:hueOff val="-554920"/>
                    <a:satOff val="-21482"/>
                    <a:lumOff val="-6228"/>
                  </a:schemeClr>
                </a:solidFill>
              </a:rPr>
              <a:t> </a:t>
            </a:r>
            <a:r>
              <a:rPr dirty="0"/>
              <a:t>class to natural language processing</a:t>
            </a:r>
          </a:p>
          <a:p>
            <a:pPr marL="408940" indent="-408940" defTabSz="537463">
              <a:spcBef>
                <a:spcPts val="3800"/>
              </a:spcBef>
              <a:defRPr sz="3312"/>
            </a:pPr>
            <a:r>
              <a:rPr dirty="0"/>
              <a:t>Focus will be on </a:t>
            </a:r>
            <a:r>
              <a:rPr i="1" u="sng" dirty="0">
                <a:solidFill>
                  <a:schemeClr val="accent1">
                    <a:hueOff val="47394"/>
                    <a:satOff val="-25753"/>
                    <a:lumOff val="-7544"/>
                  </a:schemeClr>
                </a:solidFill>
              </a:rPr>
              <a:t>introducing</a:t>
            </a:r>
            <a:r>
              <a:rPr i="1" dirty="0">
                <a:solidFill>
                  <a:schemeClr val="accent1">
                    <a:hueOff val="47394"/>
                    <a:satOff val="-25753"/>
                    <a:lumOff val="-7544"/>
                  </a:schemeClr>
                </a:solidFill>
              </a:rPr>
              <a:t> </a:t>
            </a:r>
            <a:r>
              <a:rPr dirty="0"/>
              <a:t>you to </a:t>
            </a:r>
            <a:r>
              <a:rPr lang="en-US" dirty="0"/>
              <a:t>(1) </a:t>
            </a:r>
            <a:r>
              <a:rPr dirty="0"/>
              <a:t>key concepts from NLP used to describe and analyze languages (2) </a:t>
            </a:r>
            <a:r>
              <a:rPr lang="en-US" dirty="0"/>
              <a:t>how to process and analyze </a:t>
            </a:r>
            <a:r>
              <a:rPr dirty="0"/>
              <a:t>language data</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r>
              <a:t>State of the Art</a:t>
            </a:r>
          </a:p>
        </p:txBody>
      </p:sp>
      <p:sp>
        <p:nvSpPr>
          <p:cNvPr id="343" name="Shape 343"/>
          <p:cNvSpPr>
            <a:spLocks noGrp="1"/>
          </p:cNvSpPr>
          <p:nvPr>
            <p:ph type="body" idx="1"/>
          </p:nvPr>
        </p:nvSpPr>
        <p:spPr>
          <a:prstGeom prst="rect">
            <a:avLst/>
          </a:prstGeom>
        </p:spPr>
        <p:txBody>
          <a:bodyPr/>
          <a:lstStyle/>
          <a:p>
            <a:r>
              <a:t>Simple methods often work very well when trained on </a:t>
            </a:r>
            <a:r>
              <a:rPr b="1">
                <a:latin typeface="Helvetica"/>
                <a:ea typeface="Helvetica"/>
                <a:cs typeface="Helvetica"/>
                <a:sym typeface="Helvetica"/>
              </a:rPr>
              <a:t>large quantities of data</a:t>
            </a:r>
          </a:p>
          <a:p>
            <a:pPr lvl="1"/>
            <a:r>
              <a:t>e.g., many text and sentiment classifiers still rely on different sets of words (“bag of words”) without regard to sentence and discourse structure or meaning</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prstGeom prst="rect">
            <a:avLst/>
          </a:prstGeom>
        </p:spPr>
        <p:txBody>
          <a:bodyPr/>
          <a:lstStyle/>
          <a:p>
            <a:r>
              <a:t>State of the Art</a:t>
            </a:r>
          </a:p>
        </p:txBody>
      </p:sp>
      <p:sp>
        <p:nvSpPr>
          <p:cNvPr id="346" name="Shape 346"/>
          <p:cNvSpPr>
            <a:spLocks noGrp="1"/>
          </p:cNvSpPr>
          <p:nvPr>
            <p:ph type="body" idx="1"/>
          </p:nvPr>
        </p:nvSpPr>
        <p:spPr>
          <a:prstGeom prst="rect">
            <a:avLst/>
          </a:prstGeom>
        </p:spPr>
        <p:txBody>
          <a:bodyPr/>
          <a:lstStyle/>
          <a:p>
            <a:r>
              <a:t>However, most NLP resources and systems are </a:t>
            </a:r>
            <a:r>
              <a:rPr b="1">
                <a:latin typeface="Helvetica"/>
                <a:ea typeface="Helvetica"/>
                <a:cs typeface="Helvetica"/>
                <a:sym typeface="Helvetica"/>
              </a:rPr>
              <a:t>available only for high resource languages</a:t>
            </a:r>
          </a:p>
          <a:p>
            <a:pPr lvl="1"/>
            <a:r>
              <a:t>Many low resource languages are spoken by millions of people e.g., Bengali, Indonesian, Swahili, …</a:t>
            </a:r>
          </a:p>
          <a:p>
            <a:pPr lvl="1"/>
            <a:r>
              <a:t>The challenge is how to develop resources and tools for thousands of languages, not just a few</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p:cNvSpPr>
          <p:nvPr>
            <p:ph type="title"/>
          </p:nvPr>
        </p:nvSpPr>
        <p:spPr>
          <a:prstGeom prst="rect">
            <a:avLst/>
          </a:prstGeom>
        </p:spPr>
        <p:txBody>
          <a:bodyPr/>
          <a:lstStyle/>
          <a:p>
            <a:r>
              <a:t>Machine Translation</a:t>
            </a:r>
          </a:p>
        </p:txBody>
      </p:sp>
      <p:sp>
        <p:nvSpPr>
          <p:cNvPr id="349" name="Shape 349"/>
          <p:cNvSpPr>
            <a:spLocks noGrp="1"/>
          </p:cNvSpPr>
          <p:nvPr>
            <p:ph type="body" idx="1"/>
          </p:nvPr>
        </p:nvSpPr>
        <p:spPr>
          <a:prstGeom prst="rect">
            <a:avLst/>
          </a:prstGeom>
        </p:spPr>
        <p:txBody>
          <a:bodyPr/>
          <a:lstStyle/>
          <a:p>
            <a:r>
              <a:t>Challenging because correct translations require:</a:t>
            </a:r>
          </a:p>
          <a:p>
            <a:pPr lvl="1"/>
            <a:r>
              <a:t>ability to analyze and generate sentences in human languages</a:t>
            </a:r>
          </a:p>
          <a:p>
            <a:pPr lvl="1"/>
            <a:r>
              <a:t>understanding of world knowledge and context to resolve the ambiguities of languages</a:t>
            </a:r>
          </a:p>
          <a:p>
            <a:pPr lvl="2"/>
            <a:r>
              <a:t>e.g., the French word “bordel” straightforward translation is “brothel” but what if someone says “</a:t>
            </a:r>
            <a:r>
              <a:rPr i="1"/>
              <a:t>My room is un bordel</a:t>
            </a:r>
            <a:r>
              <a:t>”?</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prstGeom prst="rect">
            <a:avLst/>
          </a:prstGeom>
        </p:spPr>
        <p:txBody>
          <a:bodyPr/>
          <a:lstStyle/>
          <a:p>
            <a:r>
              <a:t>Machine Translation</a:t>
            </a:r>
          </a:p>
        </p:txBody>
      </p:sp>
      <p:sp>
        <p:nvSpPr>
          <p:cNvPr id="352" name="Shape 352"/>
          <p:cNvSpPr>
            <a:spLocks noGrp="1"/>
          </p:cNvSpPr>
          <p:nvPr>
            <p:ph type="body" idx="1"/>
          </p:nvPr>
        </p:nvSpPr>
        <p:spPr>
          <a:prstGeom prst="rect">
            <a:avLst/>
          </a:prstGeom>
        </p:spPr>
        <p:txBody>
          <a:bodyPr/>
          <a:lstStyle/>
          <a:p>
            <a:r>
              <a:t>Started with hand-built grammar based systems (limited success)</a:t>
            </a:r>
          </a:p>
          <a:p>
            <a:r>
              <a:t>Transformed with the availability of </a:t>
            </a:r>
            <a:r>
              <a:rPr b="1">
                <a:latin typeface="Helvetica"/>
                <a:ea typeface="Helvetica"/>
                <a:cs typeface="Helvetica"/>
                <a:sym typeface="Helvetica"/>
              </a:rPr>
              <a:t>parallel sentences</a:t>
            </a:r>
            <a:r>
              <a:t> to collect statistics of word translations and word sequences</a:t>
            </a:r>
          </a:p>
          <a:p>
            <a:pPr lvl="1"/>
            <a:r>
              <a:t>small word groups often have distinctive translations — phrase based MT, which formed the basis of Google translate</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p:cNvSpPr>
          <p:nvPr>
            <p:ph type="title"/>
          </p:nvPr>
        </p:nvSpPr>
        <p:spPr>
          <a:prstGeom prst="rect">
            <a:avLst/>
          </a:prstGeom>
        </p:spPr>
        <p:txBody>
          <a:bodyPr/>
          <a:lstStyle/>
          <a:p>
            <a:r>
              <a:t>Machine Translation</a:t>
            </a:r>
          </a:p>
        </p:txBody>
      </p:sp>
      <p:sp>
        <p:nvSpPr>
          <p:cNvPr id="355" name="Shape 355"/>
          <p:cNvSpPr>
            <a:spLocks noGrp="1"/>
          </p:cNvSpPr>
          <p:nvPr>
            <p:ph type="body" idx="1"/>
          </p:nvPr>
        </p:nvSpPr>
        <p:spPr>
          <a:prstGeom prst="rect">
            <a:avLst/>
          </a:prstGeom>
        </p:spPr>
        <p:txBody>
          <a:bodyPr/>
          <a:lstStyle/>
          <a:p>
            <a:r>
              <a:t>Another transformation using </a:t>
            </a:r>
            <a:r>
              <a:rPr b="1">
                <a:latin typeface="Helvetica"/>
                <a:ea typeface="Helvetica"/>
                <a:cs typeface="Helvetica"/>
                <a:sym typeface="Helvetica"/>
              </a:rPr>
              <a:t>deep learning-based</a:t>
            </a:r>
            <a:r>
              <a:t> sequence models</a:t>
            </a:r>
          </a:p>
          <a:p>
            <a:pPr lvl="1"/>
            <a:r>
              <a:t>train a model with several representational levels to optimize translation quality</a:t>
            </a:r>
          </a:p>
          <a:p>
            <a:pPr lvl="1"/>
            <a:r>
              <a:t>the model learns intermediate representations that are useful for translation</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pasted-image.pdf"/>
          <p:cNvPicPr>
            <a:picLocks noChangeAspect="1"/>
          </p:cNvPicPr>
          <p:nvPr/>
        </p:nvPicPr>
        <p:blipFill>
          <a:blip r:embed="rId3"/>
          <a:stretch>
            <a:fillRect/>
          </a:stretch>
        </p:blipFill>
        <p:spPr>
          <a:xfrm>
            <a:off x="1738914" y="4603048"/>
            <a:ext cx="9123994" cy="4923580"/>
          </a:xfrm>
          <a:prstGeom prst="rect">
            <a:avLst/>
          </a:prstGeom>
          <a:ln w="12700">
            <a:miter lim="400000"/>
          </a:ln>
        </p:spPr>
      </p:pic>
      <p:sp>
        <p:nvSpPr>
          <p:cNvPr id="358" name="Shape 358"/>
          <p:cNvSpPr>
            <a:spLocks noGrp="1"/>
          </p:cNvSpPr>
          <p:nvPr>
            <p:ph type="title"/>
          </p:nvPr>
        </p:nvSpPr>
        <p:spPr>
          <a:prstGeom prst="rect">
            <a:avLst/>
          </a:prstGeom>
        </p:spPr>
        <p:txBody>
          <a:bodyPr/>
          <a:lstStyle/>
          <a:p>
            <a:r>
              <a:t>Machine Translation</a:t>
            </a:r>
          </a:p>
        </p:txBody>
      </p:sp>
      <p:sp>
        <p:nvSpPr>
          <p:cNvPr id="359" name="Shape 359"/>
          <p:cNvSpPr>
            <a:spLocks noGrp="1"/>
          </p:cNvSpPr>
          <p:nvPr>
            <p:ph type="body" idx="1"/>
          </p:nvPr>
        </p:nvSpPr>
        <p:spPr>
          <a:xfrm>
            <a:off x="952500" y="2609850"/>
            <a:ext cx="11099800" cy="6286500"/>
          </a:xfrm>
          <a:prstGeom prst="rect">
            <a:avLst/>
          </a:prstGeom>
        </p:spPr>
        <p:txBody>
          <a:bodyPr anchor="t"/>
          <a:lstStyle/>
          <a:p>
            <a:r>
              <a:rPr b="1">
                <a:latin typeface="Helvetica"/>
                <a:ea typeface="Helvetica"/>
                <a:cs typeface="Helvetica"/>
                <a:sym typeface="Helvetica"/>
              </a:rPr>
              <a:t>Long Short Term Memory</a:t>
            </a:r>
            <a:r>
              <a:t> Network</a:t>
            </a:r>
          </a:p>
          <a:p>
            <a:pPr lvl="1"/>
            <a:r>
              <a:t>maintain contextual information from early until late in a sentence</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prstGeom prst="rect">
            <a:avLst/>
          </a:prstGeom>
        </p:spPr>
        <p:txBody>
          <a:bodyPr/>
          <a:lstStyle/>
          <a:p>
            <a:r>
              <a:t>Machine Translation</a:t>
            </a:r>
          </a:p>
        </p:txBody>
      </p:sp>
      <p:pic>
        <p:nvPicPr>
          <p:cNvPr id="364" name="pasted-image.pdf"/>
          <p:cNvPicPr>
            <a:picLocks noChangeAspect="1"/>
          </p:cNvPicPr>
          <p:nvPr/>
        </p:nvPicPr>
        <p:blipFill>
          <a:blip r:embed="rId2"/>
          <a:srcRect b="17305"/>
          <a:stretch>
            <a:fillRect/>
          </a:stretch>
        </p:blipFill>
        <p:spPr>
          <a:xfrm>
            <a:off x="1128910" y="2124270"/>
            <a:ext cx="10747132" cy="6676588"/>
          </a:xfrm>
          <a:prstGeom prst="rect">
            <a:avLst/>
          </a:prstGeom>
          <a:ln w="12700">
            <a:miter lim="400000"/>
          </a:ln>
        </p:spPr>
      </p:pic>
      <p:sp>
        <p:nvSpPr>
          <p:cNvPr id="365" name="Shape 365"/>
          <p:cNvSpPr/>
          <p:nvPr/>
        </p:nvSpPr>
        <p:spPr>
          <a:xfrm>
            <a:off x="4150515" y="8898613"/>
            <a:ext cx="5399076"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u="sng">
                <a:hlinkClick r:id="rId3"/>
              </a:rPr>
              <a:t>Neural MT, Philipp Koehn</a:t>
            </a:r>
            <a:r>
              <a:t> </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p:cNvSpPr>
          <p:nvPr>
            <p:ph type="title"/>
          </p:nvPr>
        </p:nvSpPr>
        <p:spPr>
          <a:prstGeom prst="rect">
            <a:avLst/>
          </a:prstGeom>
        </p:spPr>
        <p:txBody>
          <a:bodyPr/>
          <a:lstStyle/>
          <a:p>
            <a:r>
              <a:t>Machine Translation</a:t>
            </a:r>
          </a:p>
        </p:txBody>
      </p:sp>
      <p:pic>
        <p:nvPicPr>
          <p:cNvPr id="368" name="pasted-image.pdf"/>
          <p:cNvPicPr>
            <a:picLocks noChangeAspect="1"/>
          </p:cNvPicPr>
          <p:nvPr/>
        </p:nvPicPr>
        <p:blipFill>
          <a:blip r:embed="rId2"/>
          <a:stretch>
            <a:fillRect/>
          </a:stretch>
        </p:blipFill>
        <p:spPr>
          <a:xfrm>
            <a:off x="538080" y="2928341"/>
            <a:ext cx="11928640" cy="3896918"/>
          </a:xfrm>
          <a:prstGeom prst="rect">
            <a:avLst/>
          </a:prstGeom>
          <a:ln w="12700">
            <a:miter lim="400000"/>
          </a:ln>
        </p:spPr>
      </p:pic>
      <p:sp>
        <p:nvSpPr>
          <p:cNvPr id="369" name="Shape 369"/>
          <p:cNvSpPr/>
          <p:nvPr/>
        </p:nvSpPr>
        <p:spPr>
          <a:xfrm>
            <a:off x="3866413" y="8396447"/>
            <a:ext cx="5271974"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hlinkClick r:id="rId3"/>
              </a:defRPr>
            </a:lvl1pPr>
          </a:lstStyle>
          <a:p>
            <a:pPr>
              <a:defRPr u="none"/>
            </a:pPr>
            <a:r>
              <a:rPr u="sng">
                <a:hlinkClick r:id="rId3"/>
              </a:rPr>
              <a:t>Neural MT, Philipp Koehn</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p:cNvSpPr>
          <p:nvPr>
            <p:ph type="title"/>
          </p:nvPr>
        </p:nvSpPr>
        <p:spPr>
          <a:prstGeom prst="rect">
            <a:avLst/>
          </a:prstGeom>
        </p:spPr>
        <p:txBody>
          <a:bodyPr/>
          <a:lstStyle/>
          <a:p>
            <a:r>
              <a:t>Lessons so far</a:t>
            </a:r>
          </a:p>
        </p:txBody>
      </p:sp>
      <p:sp>
        <p:nvSpPr>
          <p:cNvPr id="373" name="Shape 373"/>
          <p:cNvSpPr>
            <a:spLocks noGrp="1"/>
          </p:cNvSpPr>
          <p:nvPr>
            <p:ph type="body" idx="1"/>
          </p:nvPr>
        </p:nvSpPr>
        <p:spPr>
          <a:prstGeom prst="rect">
            <a:avLst/>
          </a:prstGeom>
        </p:spPr>
        <p:txBody>
          <a:bodyPr/>
          <a:lstStyle/>
          <a:p>
            <a:r>
              <a:t>More data -&gt; better performance</a:t>
            </a:r>
          </a:p>
          <a:p>
            <a:r>
              <a:t>Less data ?</a:t>
            </a:r>
          </a:p>
          <a:p>
            <a:pPr lvl="1"/>
            <a:r>
              <a:t>new approach?</a:t>
            </a:r>
          </a:p>
          <a:p>
            <a:pPr lvl="1"/>
            <a:r>
              <a:t>look for more data?</a:t>
            </a:r>
          </a:p>
        </p:txBody>
      </p:sp>
    </p:spTree>
    <p:extLst>
      <p:ext uri="{BB962C8B-B14F-4D97-AF65-F5344CB8AC3E}">
        <p14:creationId xmlns:p14="http://schemas.microsoft.com/office/powerpoint/2010/main" val="1341798262"/>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094" t="27292" r="22286" b="46496"/>
          <a:stretch/>
        </p:blipFill>
        <p:spPr>
          <a:xfrm>
            <a:off x="274320" y="2004461"/>
            <a:ext cx="12407626" cy="3527659"/>
          </a:xfrm>
          <a:prstGeom prst="rect">
            <a:avLst/>
          </a:prstGeom>
        </p:spPr>
      </p:pic>
      <p:sp>
        <p:nvSpPr>
          <p:cNvPr id="5" name="TextBox 4"/>
          <p:cNvSpPr txBox="1"/>
          <p:nvPr/>
        </p:nvSpPr>
        <p:spPr>
          <a:xfrm>
            <a:off x="5400915" y="5532120"/>
            <a:ext cx="215443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ACL 2020</a:t>
            </a:r>
          </a:p>
        </p:txBody>
      </p:sp>
    </p:spTree>
    <p:extLst>
      <p:ext uri="{BB962C8B-B14F-4D97-AF65-F5344CB8AC3E}">
        <p14:creationId xmlns:p14="http://schemas.microsoft.com/office/powerpoint/2010/main" val="166854733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prstGeom prst="rect">
            <a:avLst/>
          </a:prstGeom>
        </p:spPr>
        <p:txBody>
          <a:bodyPr/>
          <a:lstStyle/>
          <a:p>
            <a:r>
              <a:t>Topics</a:t>
            </a:r>
          </a:p>
        </p:txBody>
      </p:sp>
      <p:sp>
        <p:nvSpPr>
          <p:cNvPr id="131" name="Shape 131"/>
          <p:cNvSpPr>
            <a:spLocks noGrp="1"/>
          </p:cNvSpPr>
          <p:nvPr>
            <p:ph type="body" idx="1"/>
          </p:nvPr>
        </p:nvSpPr>
        <p:spPr>
          <a:prstGeom prst="rect">
            <a:avLst/>
          </a:prstGeom>
        </p:spPr>
        <p:txBody>
          <a:bodyPr/>
          <a:lstStyle/>
          <a:p>
            <a:pPr marL="426719" indent="-426719" defTabSz="560831">
              <a:spcBef>
                <a:spcPts val="4000"/>
              </a:spcBef>
              <a:defRPr sz="3455"/>
            </a:pPr>
            <a:r>
              <a:rPr dirty="0"/>
              <a:t>We’ll cover topics in Jurafsky and Martin, Speech and Language Processing, 3rd edition (draft available online: </a:t>
            </a:r>
            <a:r>
              <a:rPr u="sng" dirty="0">
                <a:hlinkClick r:id="rId2"/>
              </a:rPr>
              <a:t>https://web.stanford.edu/~jurafsky/slp3/</a:t>
            </a:r>
            <a:r>
              <a:rPr dirty="0"/>
              <a:t> </a:t>
            </a:r>
          </a:p>
          <a:p>
            <a:pPr marL="426719" indent="-426719" defTabSz="560831">
              <a:spcBef>
                <a:spcPts val="4000"/>
              </a:spcBef>
              <a:defRPr sz="3455"/>
            </a:pPr>
            <a:r>
              <a:rPr dirty="0"/>
              <a:t>Topics include: text processing, text classification, language modeling, vector semantics, neural language modeling, recurrent neural networks for NLP, unsupervised learning, part-of-speech tagging, context free grammar and parsing, information extraction, machine translation, QA, dialogue systems</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a:t>
            </a:r>
          </a:p>
        </p:txBody>
      </p:sp>
      <p:sp>
        <p:nvSpPr>
          <p:cNvPr id="3" name="Text Placeholder 2"/>
          <p:cNvSpPr>
            <a:spLocks noGrp="1"/>
          </p:cNvSpPr>
          <p:nvPr>
            <p:ph type="body" idx="1"/>
          </p:nvPr>
        </p:nvSpPr>
        <p:spPr/>
        <p:txBody>
          <a:bodyPr>
            <a:normAutofit/>
          </a:bodyPr>
          <a:lstStyle/>
          <a:p>
            <a:r>
              <a:rPr lang="en-US" dirty="0"/>
              <a:t>7000 languages</a:t>
            </a:r>
          </a:p>
          <a:p>
            <a:r>
              <a:rPr lang="en-US" dirty="0"/>
              <a:t>Only a small number are represented in NLP </a:t>
            </a:r>
          </a:p>
          <a:p>
            <a:r>
              <a:rPr lang="en-US" dirty="0"/>
              <a:t>Disparities in terms of resources: labeled and unlabeled data </a:t>
            </a:r>
          </a:p>
          <a:p>
            <a:r>
              <a:rPr lang="is-IS" dirty="0"/>
              <a:t>Are language agnostic systems really language agnostic?</a:t>
            </a:r>
          </a:p>
          <a:p>
            <a:r>
              <a:rPr lang="is-IS" dirty="0"/>
              <a:t>Proposals so that no language is left behind</a:t>
            </a:r>
            <a:endParaRPr lang="en-US" dirty="0"/>
          </a:p>
          <a:p>
            <a:endParaRPr lang="en-US" dirty="0"/>
          </a:p>
        </p:txBody>
      </p:sp>
    </p:spTree>
    <p:extLst>
      <p:ext uri="{BB962C8B-B14F-4D97-AF65-F5344CB8AC3E}">
        <p14:creationId xmlns:p14="http://schemas.microsoft.com/office/powerpoint/2010/main" val="143358001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a:t>
            </a:r>
          </a:p>
        </p:txBody>
      </p:sp>
      <p:graphicFrame>
        <p:nvGraphicFramePr>
          <p:cNvPr id="4" name="Table 3"/>
          <p:cNvGraphicFramePr>
            <a:graphicFrameLocks noGrp="1"/>
          </p:cNvGraphicFramePr>
          <p:nvPr/>
        </p:nvGraphicFramePr>
        <p:xfrm>
          <a:off x="952500" y="3403600"/>
          <a:ext cx="11099800" cy="5410200"/>
        </p:xfrm>
        <a:graphic>
          <a:graphicData uri="http://schemas.openxmlformats.org/drawingml/2006/table">
            <a:tbl>
              <a:tblPr firstRow="1" bandRow="1">
                <a:tableStyleId>{5940675A-B579-460E-94D1-54222C63F5DA}</a:tableStyleId>
              </a:tblPr>
              <a:tblGrid>
                <a:gridCol w="5549900">
                  <a:extLst>
                    <a:ext uri="{9D8B030D-6E8A-4147-A177-3AD203B41FA5}">
                      <a16:colId xmlns:a16="http://schemas.microsoft.com/office/drawing/2014/main" val="20000"/>
                    </a:ext>
                  </a:extLst>
                </a:gridCol>
                <a:gridCol w="5549900">
                  <a:extLst>
                    <a:ext uri="{9D8B030D-6E8A-4147-A177-3AD203B41FA5}">
                      <a16:colId xmlns:a16="http://schemas.microsoft.com/office/drawing/2014/main" val="20001"/>
                    </a:ext>
                  </a:extLst>
                </a:gridCol>
              </a:tblGrid>
              <a:tr h="551180">
                <a:tc>
                  <a:txBody>
                    <a:bodyPr/>
                    <a:lstStyle/>
                    <a:p>
                      <a:r>
                        <a:rPr lang="en-US" sz="2000" b="1" dirty="0"/>
                        <a:t>Dutch</a:t>
                      </a:r>
                    </a:p>
                  </a:txBody>
                  <a:tcPr anchor="ctr"/>
                </a:tc>
                <a:tc>
                  <a:txBody>
                    <a:bodyPr/>
                    <a:lstStyle/>
                    <a:p>
                      <a:r>
                        <a:rPr lang="en-US" sz="2000" b="1" dirty="0"/>
                        <a:t>Somali</a:t>
                      </a:r>
                    </a:p>
                  </a:txBody>
                  <a:tcPr anchor="ctr"/>
                </a:tc>
                <a:extLst>
                  <a:ext uri="{0D108BD9-81ED-4DB2-BD59-A6C34878D82A}">
                    <a16:rowId xmlns:a16="http://schemas.microsoft.com/office/drawing/2014/main" val="10000"/>
                  </a:ext>
                </a:extLst>
              </a:tr>
              <a:tr h="551180">
                <a:tc>
                  <a:txBody>
                    <a:bodyPr/>
                    <a:lstStyle/>
                    <a:p>
                      <a:pPr algn="l"/>
                      <a:r>
                        <a:rPr lang="en-US" sz="2000" dirty="0"/>
                        <a:t>29 M speakers</a:t>
                      </a:r>
                    </a:p>
                  </a:txBody>
                  <a:tcPr anchor="ctr"/>
                </a:tc>
                <a:tc>
                  <a:txBody>
                    <a:bodyPr/>
                    <a:lstStyle/>
                    <a:p>
                      <a:pPr algn="l"/>
                      <a:r>
                        <a:rPr lang="en-US" sz="2000" dirty="0"/>
                        <a:t>18 M speakers</a:t>
                      </a:r>
                    </a:p>
                  </a:txBody>
                  <a:tcPr anchor="ctr"/>
                </a:tc>
                <a:extLst>
                  <a:ext uri="{0D108BD9-81ED-4DB2-BD59-A6C34878D82A}">
                    <a16:rowId xmlns:a16="http://schemas.microsoft.com/office/drawing/2014/main" val="10001"/>
                  </a:ext>
                </a:extLst>
              </a:tr>
              <a:tr h="551180">
                <a:tc>
                  <a:txBody>
                    <a:bodyPr/>
                    <a:lstStyle/>
                    <a:p>
                      <a:pPr algn="l"/>
                      <a:r>
                        <a:rPr lang="en-US" sz="2000" dirty="0"/>
                        <a:t>2</a:t>
                      </a:r>
                      <a:r>
                        <a:rPr lang="en-US" sz="2000" baseline="0" dirty="0"/>
                        <a:t> M</a:t>
                      </a:r>
                      <a:r>
                        <a:rPr lang="en-US" sz="2000" dirty="0"/>
                        <a:t> Wiki articles</a:t>
                      </a:r>
                    </a:p>
                  </a:txBody>
                  <a:tcPr anchor="ctr"/>
                </a:tc>
                <a:tc>
                  <a:txBody>
                    <a:bodyPr/>
                    <a:lstStyle/>
                    <a:p>
                      <a:pPr algn="l"/>
                      <a:r>
                        <a:rPr lang="en-US" sz="2000" dirty="0"/>
                        <a:t>5.5 K Wiki articles</a:t>
                      </a:r>
                    </a:p>
                  </a:txBody>
                  <a:tcPr anchor="ctr"/>
                </a:tc>
                <a:extLst>
                  <a:ext uri="{0D108BD9-81ED-4DB2-BD59-A6C34878D82A}">
                    <a16:rowId xmlns:a16="http://schemas.microsoft.com/office/drawing/2014/main" val="10002"/>
                  </a:ext>
                </a:extLst>
              </a:tr>
              <a:tr h="551180">
                <a:tc>
                  <a:txBody>
                    <a:bodyPr/>
                    <a:lstStyle/>
                    <a:p>
                      <a:pPr algn="l"/>
                      <a:r>
                        <a:rPr lang="en-US" sz="2000" dirty="0"/>
                        <a:t>Syntactically similar to English</a:t>
                      </a:r>
                    </a:p>
                  </a:txBody>
                  <a:tcPr anchor="ctr"/>
                </a:tc>
                <a:tc>
                  <a:txBody>
                    <a:bodyPr/>
                    <a:lstStyle/>
                    <a:p>
                      <a:pPr algn="l"/>
                      <a:r>
                        <a:rPr lang="en-US" sz="2000" dirty="0"/>
                        <a:t>Syntactically different from English, different word order, rare</a:t>
                      </a:r>
                      <a:r>
                        <a:rPr lang="en-US" sz="2000" baseline="0" dirty="0"/>
                        <a:t> typological feature</a:t>
                      </a:r>
                      <a:endParaRPr lang="en-US" sz="2000" dirty="0"/>
                    </a:p>
                  </a:txBody>
                  <a:tcPr anchor="ctr"/>
                </a:tc>
                <a:extLst>
                  <a:ext uri="{0D108BD9-81ED-4DB2-BD59-A6C34878D82A}">
                    <a16:rowId xmlns:a16="http://schemas.microsoft.com/office/drawing/2014/main" val="10003"/>
                  </a:ext>
                </a:extLst>
              </a:tr>
              <a:tr h="551180">
                <a:tc>
                  <a:txBody>
                    <a:bodyPr/>
                    <a:lstStyle/>
                    <a:p>
                      <a:pPr algn="l"/>
                      <a:r>
                        <a:rPr lang="en-US" sz="2000" dirty="0"/>
                        <a:t>69 items on LDC and ELRA</a:t>
                      </a:r>
                    </a:p>
                  </a:txBody>
                  <a:tcPr anchor="ctr"/>
                </a:tc>
                <a:tc>
                  <a:txBody>
                    <a:bodyPr/>
                    <a:lstStyle/>
                    <a:p>
                      <a:pPr algn="l"/>
                      <a:r>
                        <a:rPr lang="en-US" sz="2000" dirty="0"/>
                        <a:t>2 items on LDC and ELRA</a:t>
                      </a:r>
                    </a:p>
                  </a:txBody>
                  <a:tcPr anchor="ctr"/>
                </a:tc>
                <a:extLst>
                  <a:ext uri="{0D108BD9-81ED-4DB2-BD59-A6C34878D82A}">
                    <a16:rowId xmlns:a16="http://schemas.microsoft.com/office/drawing/2014/main" val="10004"/>
                  </a:ext>
                </a:extLst>
              </a:tr>
              <a:tr h="551180">
                <a:tc>
                  <a:txBody>
                    <a:bodyPr/>
                    <a:lstStyle/>
                    <a:p>
                      <a:pPr algn="l"/>
                      <a:r>
                        <a:rPr lang="en-US" sz="2000" dirty="0"/>
                        <a:t>Best online MT</a:t>
                      </a:r>
                      <a:r>
                        <a:rPr lang="en-US" sz="2000" baseline="0" dirty="0"/>
                        <a:t> systems</a:t>
                      </a:r>
                      <a:endParaRPr lang="en-US" sz="2000" dirty="0"/>
                    </a:p>
                  </a:txBody>
                  <a:tcPr anchor="ctr"/>
                </a:tc>
                <a:tc>
                  <a:txBody>
                    <a:bodyPr/>
                    <a:lstStyle/>
                    <a:p>
                      <a:pPr algn="l"/>
                      <a:r>
                        <a:rPr lang="en-US" sz="2000" dirty="0"/>
                        <a:t>Few online MT systems, far inferior</a:t>
                      </a:r>
                      <a:r>
                        <a:rPr lang="en-US" sz="2000" baseline="0" dirty="0"/>
                        <a:t> quality</a:t>
                      </a:r>
                      <a:endParaRPr lang="en-US" sz="2000" dirty="0"/>
                    </a:p>
                  </a:txBody>
                  <a:tcPr anchor="ctr"/>
                </a:tc>
                <a:extLst>
                  <a:ext uri="{0D108BD9-81ED-4DB2-BD59-A6C34878D82A}">
                    <a16:rowId xmlns:a16="http://schemas.microsoft.com/office/drawing/2014/main" val="10005"/>
                  </a:ext>
                </a:extLst>
              </a:tr>
              <a:tr h="551180">
                <a:tc>
                  <a:txBody>
                    <a:bodyPr/>
                    <a:lstStyle/>
                    <a:p>
                      <a:pPr algn="l"/>
                      <a:r>
                        <a:rPr lang="en-US" sz="2000" dirty="0"/>
                        <a:t>Steady and growing trend of research since 1980s</a:t>
                      </a:r>
                    </a:p>
                  </a:txBody>
                  <a:tcPr anchor="ctr"/>
                </a:tc>
                <a:tc>
                  <a:txBody>
                    <a:bodyPr/>
                    <a:lstStyle/>
                    <a:p>
                      <a:pPr algn="l"/>
                      <a:r>
                        <a:rPr lang="en-US" sz="2000" dirty="0"/>
                        <a:t>Just started in</a:t>
                      </a:r>
                      <a:r>
                        <a:rPr lang="en-US" sz="2000" baseline="0" dirty="0"/>
                        <a:t> 2018/19 (zero-shot papers)</a:t>
                      </a:r>
                      <a:endParaRPr lang="en-US" sz="2000" dirty="0"/>
                    </a:p>
                  </a:txBody>
                  <a:tcPr anchor="ctr"/>
                </a:tc>
                <a:extLst>
                  <a:ext uri="{0D108BD9-81ED-4DB2-BD59-A6C34878D82A}">
                    <a16:rowId xmlns:a16="http://schemas.microsoft.com/office/drawing/2014/main" val="10006"/>
                  </a:ext>
                </a:extLst>
              </a:tr>
              <a:tr h="551180">
                <a:tc>
                  <a:txBody>
                    <a:bodyPr/>
                    <a:lstStyle/>
                    <a:p>
                      <a:pPr algn="l"/>
                      <a:r>
                        <a:rPr lang="en-US" sz="2000" dirty="0"/>
                        <a:t>Large amount of resources</a:t>
                      </a:r>
                    </a:p>
                  </a:txBody>
                  <a:tcPr anchor="ctr"/>
                </a:tc>
                <a:tc>
                  <a:txBody>
                    <a:bodyPr/>
                    <a:lstStyle/>
                    <a:p>
                      <a:pPr algn="l"/>
                      <a:r>
                        <a:rPr lang="en-US" sz="2000" dirty="0"/>
                        <a:t>Lacking</a:t>
                      </a:r>
                      <a:r>
                        <a:rPr lang="en-US" sz="2000" baseline="0" dirty="0"/>
                        <a:t> resources </a:t>
                      </a:r>
                      <a:r>
                        <a:rPr lang="en-US" sz="2000" i="1" baseline="0" dirty="0"/>
                        <a:t>and </a:t>
                      </a:r>
                      <a:r>
                        <a:rPr lang="en-US" sz="2000" i="0" baseline="0" dirty="0"/>
                        <a:t>attention from NLP community</a:t>
                      </a:r>
                      <a:endParaRPr lang="en-US" sz="2000" i="1" dirty="0"/>
                    </a:p>
                  </a:txBody>
                  <a:tcPr anchor="ctr"/>
                </a:tc>
                <a:extLst>
                  <a:ext uri="{0D108BD9-81ED-4DB2-BD59-A6C34878D82A}">
                    <a16:rowId xmlns:a16="http://schemas.microsoft.com/office/drawing/2014/main" val="10007"/>
                  </a:ext>
                </a:extLst>
              </a:tr>
              <a:tr h="551180">
                <a:tc>
                  <a:txBody>
                    <a:bodyPr/>
                    <a:lstStyle/>
                    <a:p>
                      <a:pPr algn="l"/>
                      <a:r>
                        <a:rPr lang="en-US" sz="2000" dirty="0"/>
                        <a:t>Benefits from NLP breakthroughs</a:t>
                      </a:r>
                    </a:p>
                  </a:txBody>
                  <a:tcPr anchor="ctr"/>
                </a:tc>
                <a:tc>
                  <a:txBody>
                    <a:bodyPr/>
                    <a:lstStyle/>
                    <a:p>
                      <a:pPr algn="l"/>
                      <a:r>
                        <a:rPr lang="en-US" sz="2000" dirty="0"/>
                        <a:t>Benefits from NLP breakthroughs unknown</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56022599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a:t>
            </a:r>
          </a:p>
        </p:txBody>
      </p:sp>
      <p:sp>
        <p:nvSpPr>
          <p:cNvPr id="3" name="Text Placeholder 2"/>
          <p:cNvSpPr>
            <a:spLocks noGrp="1"/>
          </p:cNvSpPr>
          <p:nvPr>
            <p:ph type="body" idx="1"/>
          </p:nvPr>
        </p:nvSpPr>
        <p:spPr/>
        <p:txBody>
          <a:bodyPr>
            <a:normAutofit/>
          </a:bodyPr>
          <a:lstStyle/>
          <a:p>
            <a:pPr>
              <a:spcBef>
                <a:spcPts val="1200"/>
              </a:spcBef>
            </a:pPr>
            <a:r>
              <a:rPr lang="en-US" dirty="0"/>
              <a:t>Most NLP systems are trained and tested on a handful of languages</a:t>
            </a:r>
          </a:p>
          <a:p>
            <a:pPr lvl="1">
              <a:spcBef>
                <a:spcPts val="1200"/>
              </a:spcBef>
            </a:pPr>
            <a:r>
              <a:rPr lang="en-US" dirty="0"/>
              <a:t>Drawn from a few dominant language families</a:t>
            </a:r>
          </a:p>
          <a:p>
            <a:pPr lvl="1">
              <a:spcBef>
                <a:spcPts val="1200"/>
              </a:spcBef>
            </a:pPr>
            <a:r>
              <a:rPr lang="en-US" dirty="0"/>
              <a:t>Typological echo chamber</a:t>
            </a:r>
          </a:p>
          <a:p>
            <a:pPr lvl="2">
              <a:spcBef>
                <a:spcPts val="1200"/>
              </a:spcBef>
            </a:pPr>
            <a:r>
              <a:rPr lang="en-US" dirty="0"/>
              <a:t>Lots of linguistic phenomena have never been seen by NLP systems</a:t>
            </a:r>
          </a:p>
        </p:txBody>
      </p:sp>
    </p:spTree>
    <p:extLst>
      <p:ext uri="{BB962C8B-B14F-4D97-AF65-F5344CB8AC3E}">
        <p14:creationId xmlns:p14="http://schemas.microsoft.com/office/powerpoint/2010/main" val="194290086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a:t>
            </a:r>
          </a:p>
        </p:txBody>
      </p:sp>
      <p:sp>
        <p:nvSpPr>
          <p:cNvPr id="3" name="Text Placeholder 2"/>
          <p:cNvSpPr>
            <a:spLocks noGrp="1"/>
          </p:cNvSpPr>
          <p:nvPr>
            <p:ph type="body" idx="1"/>
          </p:nvPr>
        </p:nvSpPr>
        <p:spPr/>
        <p:txBody>
          <a:bodyPr>
            <a:normAutofit/>
          </a:bodyPr>
          <a:lstStyle/>
          <a:p>
            <a:pPr lvl="1">
              <a:spcBef>
                <a:spcPts val="1200"/>
              </a:spcBef>
            </a:pPr>
            <a:r>
              <a:rPr lang="en-US" dirty="0"/>
              <a:t>SOTA models rely on Deep NN systems that require a lot more </a:t>
            </a:r>
            <a:r>
              <a:rPr lang="en-US" b="1" dirty="0"/>
              <a:t>data</a:t>
            </a:r>
            <a:r>
              <a:rPr lang="en-US" dirty="0"/>
              <a:t> for training and a lot more </a:t>
            </a:r>
            <a:r>
              <a:rPr lang="en-US" b="1" dirty="0"/>
              <a:t>compute resources</a:t>
            </a:r>
          </a:p>
          <a:p>
            <a:pPr lvl="2">
              <a:spcBef>
                <a:spcPts val="1200"/>
              </a:spcBef>
            </a:pPr>
            <a:r>
              <a:rPr lang="en-US" dirty="0"/>
              <a:t>Create a bigger divide between high and low resource languages</a:t>
            </a:r>
          </a:p>
          <a:p>
            <a:pPr lvl="2">
              <a:spcBef>
                <a:spcPts val="1200"/>
              </a:spcBef>
            </a:pPr>
            <a:r>
              <a:rPr lang="en-US" dirty="0"/>
              <a:t>But some multilingual models need only large unlabeled data (BERT, XLM, Roberta, GPT-3, </a:t>
            </a:r>
            <a:r>
              <a:rPr lang="is-IS" dirty="0"/>
              <a:t>…</a:t>
            </a:r>
            <a:r>
              <a:rPr lang="en-US" dirty="0"/>
              <a:t>), but </a:t>
            </a:r>
            <a:r>
              <a:rPr lang="is-IS" dirty="0"/>
              <a:t>… </a:t>
            </a:r>
            <a:r>
              <a:rPr lang="en-US" dirty="0"/>
              <a:t># parameters: 175 billion!</a:t>
            </a:r>
          </a:p>
        </p:txBody>
      </p:sp>
    </p:spTree>
    <p:extLst>
      <p:ext uri="{BB962C8B-B14F-4D97-AF65-F5344CB8AC3E}">
        <p14:creationId xmlns:p14="http://schemas.microsoft.com/office/powerpoint/2010/main" val="58638008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a:t>
            </a:r>
          </a:p>
        </p:txBody>
      </p:sp>
      <p:sp>
        <p:nvSpPr>
          <p:cNvPr id="3" name="Text Placeholder 2"/>
          <p:cNvSpPr>
            <a:spLocks noGrp="1"/>
          </p:cNvSpPr>
          <p:nvPr>
            <p:ph type="body" idx="1"/>
          </p:nvPr>
        </p:nvSpPr>
        <p:spPr/>
        <p:txBody>
          <a:bodyPr anchor="t"/>
          <a:lstStyle/>
          <a:p>
            <a:r>
              <a:rPr lang="en-US" dirty="0"/>
              <a:t>The languages of the world can be broadly classified into 6 classes </a:t>
            </a:r>
          </a:p>
          <a:p>
            <a:pPr lvl="1"/>
            <a:r>
              <a:rPr lang="en-US" dirty="0"/>
              <a:t>According to the types and amount of resources (data) available</a:t>
            </a:r>
          </a:p>
          <a:p>
            <a:pPr lvl="1"/>
            <a:r>
              <a:rPr lang="en-US" dirty="0"/>
              <a:t>Labeled data: LDC, ELRA</a:t>
            </a:r>
          </a:p>
          <a:p>
            <a:pPr lvl="1"/>
            <a:r>
              <a:rPr lang="en-US" dirty="0"/>
              <a:t>Unlabeled data: Wikipedia</a:t>
            </a:r>
          </a:p>
        </p:txBody>
      </p:sp>
    </p:spTree>
    <p:extLst>
      <p:ext uri="{BB962C8B-B14F-4D97-AF65-F5344CB8AC3E}">
        <p14:creationId xmlns:p14="http://schemas.microsoft.com/office/powerpoint/2010/main" val="184601903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92190" y="552449"/>
            <a:ext cx="5448610" cy="5155916"/>
          </a:xfrm>
          <a:prstGeom prst="rect">
            <a:avLst/>
          </a:prstGeom>
        </p:spPr>
      </p:pic>
      <p:pic>
        <p:nvPicPr>
          <p:cNvPr id="5" name="Picture 4"/>
          <p:cNvPicPr>
            <a:picLocks noChangeAspect="1"/>
          </p:cNvPicPr>
          <p:nvPr/>
        </p:nvPicPr>
        <p:blipFill rotWithShape="1">
          <a:blip r:embed="rId3"/>
          <a:srcRect b="13795"/>
          <a:stretch/>
        </p:blipFill>
        <p:spPr>
          <a:xfrm>
            <a:off x="811942" y="6108181"/>
            <a:ext cx="11672158" cy="2756419"/>
          </a:xfrm>
          <a:prstGeom prst="rect">
            <a:avLst/>
          </a:prstGeom>
        </p:spPr>
      </p:pic>
    </p:spTree>
    <p:extLst>
      <p:ext uri="{BB962C8B-B14F-4D97-AF65-F5344CB8AC3E}">
        <p14:creationId xmlns:p14="http://schemas.microsoft.com/office/powerpoint/2010/main" val="134565622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a:t>
            </a:r>
          </a:p>
        </p:txBody>
      </p:sp>
      <p:graphicFrame>
        <p:nvGraphicFramePr>
          <p:cNvPr id="5" name="Table 4"/>
          <p:cNvGraphicFramePr>
            <a:graphicFrameLocks noGrp="1"/>
          </p:cNvGraphicFramePr>
          <p:nvPr/>
        </p:nvGraphicFramePr>
        <p:xfrm>
          <a:off x="2523066" y="2274600"/>
          <a:ext cx="8669868" cy="4663440"/>
        </p:xfrm>
        <a:graphic>
          <a:graphicData uri="http://schemas.openxmlformats.org/drawingml/2006/table">
            <a:tbl>
              <a:tblPr firstRow="1" bandRow="1">
                <a:tableStyleId>{5940675A-B579-460E-94D1-54222C63F5DA}</a:tableStyleId>
              </a:tblPr>
              <a:tblGrid>
                <a:gridCol w="2429934">
                  <a:extLst>
                    <a:ext uri="{9D8B030D-6E8A-4147-A177-3AD203B41FA5}">
                      <a16:colId xmlns:a16="http://schemas.microsoft.com/office/drawing/2014/main" val="20000"/>
                    </a:ext>
                  </a:extLst>
                </a:gridCol>
                <a:gridCol w="6239934">
                  <a:extLst>
                    <a:ext uri="{9D8B030D-6E8A-4147-A177-3AD203B41FA5}">
                      <a16:colId xmlns:a16="http://schemas.microsoft.com/office/drawing/2014/main" val="20001"/>
                    </a:ext>
                  </a:extLst>
                </a:gridCol>
              </a:tblGrid>
              <a:tr h="370840">
                <a:tc>
                  <a:txBody>
                    <a:bodyPr/>
                    <a:lstStyle/>
                    <a:p>
                      <a:pPr algn="l"/>
                      <a:r>
                        <a:rPr lang="en-US" dirty="0"/>
                        <a:t>0: the Left-behinds</a:t>
                      </a:r>
                    </a:p>
                  </a:txBody>
                  <a:tcPr/>
                </a:tc>
                <a:tc>
                  <a:txBody>
                    <a:bodyPr/>
                    <a:lstStyle/>
                    <a:p>
                      <a:pPr marL="285750" indent="-285750" algn="l">
                        <a:buFontTx/>
                        <a:buChar char="-"/>
                      </a:pPr>
                      <a:r>
                        <a:rPr lang="en-US" baseline="0" dirty="0"/>
                        <a:t>Ignored</a:t>
                      </a:r>
                    </a:p>
                    <a:p>
                      <a:pPr marL="285750" indent="-285750" algn="l">
                        <a:buFontTx/>
                        <a:buChar char="-"/>
                      </a:pPr>
                      <a:r>
                        <a:rPr lang="en-US" baseline="0" dirty="0"/>
                        <a:t>Virtually no unlabeled data</a:t>
                      </a:r>
                    </a:p>
                  </a:txBody>
                  <a:tcPr/>
                </a:tc>
                <a:extLst>
                  <a:ext uri="{0D108BD9-81ED-4DB2-BD59-A6C34878D82A}">
                    <a16:rowId xmlns:a16="http://schemas.microsoft.com/office/drawing/2014/main" val="10000"/>
                  </a:ext>
                </a:extLst>
              </a:tr>
              <a:tr h="370840">
                <a:tc>
                  <a:txBody>
                    <a:bodyPr/>
                    <a:lstStyle/>
                    <a:p>
                      <a:pPr algn="l"/>
                      <a:r>
                        <a:rPr lang="en-US" dirty="0"/>
                        <a:t>1: the Scraping-</a:t>
                      </a:r>
                      <a:r>
                        <a:rPr lang="en-US" dirty="0" err="1"/>
                        <a:t>bys</a:t>
                      </a:r>
                      <a:endParaRPr lang="en-US" dirty="0"/>
                    </a:p>
                  </a:txBody>
                  <a:tcPr/>
                </a:tc>
                <a:tc>
                  <a:txBody>
                    <a:bodyPr/>
                    <a:lstStyle/>
                    <a:p>
                      <a:pPr marL="285750" indent="-285750" algn="l">
                        <a:buFontTx/>
                        <a:buChar char="-"/>
                      </a:pPr>
                      <a:r>
                        <a:rPr lang="en-US" dirty="0"/>
                        <a:t>Some amount of unlabeled</a:t>
                      </a:r>
                      <a:r>
                        <a:rPr lang="en-US" baseline="0" dirty="0"/>
                        <a:t> data</a:t>
                      </a:r>
                    </a:p>
                    <a:p>
                      <a:pPr marL="285750" indent="-285750" algn="l">
                        <a:buFontTx/>
                        <a:buChar char="-"/>
                      </a:pPr>
                      <a:r>
                        <a:rPr lang="en-US" baseline="0" dirty="0"/>
                        <a:t>Virtually no labeled data</a:t>
                      </a:r>
                      <a:endParaRPr lang="en-US" dirty="0"/>
                    </a:p>
                  </a:txBody>
                  <a:tcPr/>
                </a:tc>
                <a:extLst>
                  <a:ext uri="{0D108BD9-81ED-4DB2-BD59-A6C34878D82A}">
                    <a16:rowId xmlns:a16="http://schemas.microsoft.com/office/drawing/2014/main" val="10001"/>
                  </a:ext>
                </a:extLst>
              </a:tr>
              <a:tr h="370840">
                <a:tc>
                  <a:txBody>
                    <a:bodyPr/>
                    <a:lstStyle/>
                    <a:p>
                      <a:pPr algn="l"/>
                      <a:r>
                        <a:rPr lang="en-US" dirty="0"/>
                        <a:t>2: the Hopefuls</a:t>
                      </a:r>
                    </a:p>
                  </a:txBody>
                  <a:tcPr/>
                </a:tc>
                <a:tc>
                  <a:txBody>
                    <a:bodyPr/>
                    <a:lstStyle/>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Small set of labeled data</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dirty="0"/>
                        <a:t>There are research</a:t>
                      </a:r>
                      <a:r>
                        <a:rPr lang="en-US" baseline="0" dirty="0"/>
                        <a:t> and language support</a:t>
                      </a:r>
                      <a:endParaRPr lang="en-US" dirty="0"/>
                    </a:p>
                  </a:txBody>
                  <a:tcPr/>
                </a:tc>
                <a:extLst>
                  <a:ext uri="{0D108BD9-81ED-4DB2-BD59-A6C34878D82A}">
                    <a16:rowId xmlns:a16="http://schemas.microsoft.com/office/drawing/2014/main" val="10002"/>
                  </a:ext>
                </a:extLst>
              </a:tr>
              <a:tr h="370840">
                <a:tc>
                  <a:txBody>
                    <a:bodyPr/>
                    <a:lstStyle/>
                    <a:p>
                      <a:pPr algn="l"/>
                      <a:r>
                        <a:rPr lang="en-US" dirty="0"/>
                        <a:t>3: the Rising Stars</a:t>
                      </a:r>
                    </a:p>
                  </a:txBody>
                  <a:tcPr/>
                </a:tc>
                <a:tc>
                  <a:txBody>
                    <a:bodyPr/>
                    <a:lstStyle/>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dirty="0"/>
                        <a:t>Strong</a:t>
                      </a:r>
                      <a:r>
                        <a:rPr lang="en-US" baseline="0" dirty="0"/>
                        <a:t> web presence, lots of unlabeled data</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Thriving cultural community online</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Insufficient efforts in labeled data collection</a:t>
                      </a:r>
                      <a:endParaRPr lang="en-US" dirty="0"/>
                    </a:p>
                  </a:txBody>
                  <a:tcPr/>
                </a:tc>
                <a:extLst>
                  <a:ext uri="{0D108BD9-81ED-4DB2-BD59-A6C34878D82A}">
                    <a16:rowId xmlns:a16="http://schemas.microsoft.com/office/drawing/2014/main" val="10003"/>
                  </a:ext>
                </a:extLst>
              </a:tr>
              <a:tr h="370840">
                <a:tc>
                  <a:txBody>
                    <a:bodyPr/>
                    <a:lstStyle/>
                    <a:p>
                      <a:pPr algn="l"/>
                      <a:r>
                        <a:rPr lang="en-US" dirty="0"/>
                        <a:t>4: the Underdogs</a:t>
                      </a:r>
                    </a:p>
                  </a:txBody>
                  <a:tcPr/>
                </a:tc>
                <a:tc>
                  <a:txBody>
                    <a:bodyPr/>
                    <a:lstStyle/>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dirty="0"/>
                        <a:t>Large</a:t>
                      </a:r>
                      <a:r>
                        <a:rPr lang="en-US" baseline="0" dirty="0"/>
                        <a:t> amount of unlabeled data, comparable to winners</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Lesser amount of labeled data</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Dedicated NLP communities</a:t>
                      </a:r>
                      <a:endParaRPr lang="en-US" dirty="0"/>
                    </a:p>
                  </a:txBody>
                  <a:tcPr/>
                </a:tc>
                <a:extLst>
                  <a:ext uri="{0D108BD9-81ED-4DB2-BD59-A6C34878D82A}">
                    <a16:rowId xmlns:a16="http://schemas.microsoft.com/office/drawing/2014/main" val="10004"/>
                  </a:ext>
                </a:extLst>
              </a:tr>
              <a:tr h="370840">
                <a:tc>
                  <a:txBody>
                    <a:bodyPr/>
                    <a:lstStyle/>
                    <a:p>
                      <a:pPr algn="l"/>
                      <a:r>
                        <a:rPr lang="en-US" dirty="0"/>
                        <a:t>5: the Winners</a:t>
                      </a:r>
                    </a:p>
                  </a:txBody>
                  <a:tcPr/>
                </a:tc>
                <a:tc>
                  <a:txBody>
                    <a:bodyPr/>
                    <a:lstStyle/>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dirty="0"/>
                        <a:t>Dominant web presence</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dirty="0"/>
                        <a:t>Massive</a:t>
                      </a:r>
                      <a:r>
                        <a:rPr lang="en-US" baseline="0" dirty="0"/>
                        <a:t> industrial and government investments</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Reaping benefits of SOTA NLP breakthroughs </a:t>
                      </a:r>
                      <a:endParaRPr lang="en-US" dirty="0"/>
                    </a:p>
                  </a:txBody>
                  <a:tcPr/>
                </a:tc>
                <a:extLst>
                  <a:ext uri="{0D108BD9-81ED-4DB2-BD59-A6C34878D82A}">
                    <a16:rowId xmlns:a16="http://schemas.microsoft.com/office/drawing/2014/main" val="10005"/>
                  </a:ext>
                </a:extLst>
              </a:tr>
            </a:tbl>
          </a:graphicData>
        </a:graphic>
      </p:graphicFrame>
      <p:pic>
        <p:nvPicPr>
          <p:cNvPr id="6" name="Picture 5"/>
          <p:cNvPicPr>
            <a:picLocks noChangeAspect="1"/>
          </p:cNvPicPr>
          <p:nvPr/>
        </p:nvPicPr>
        <p:blipFill rotWithShape="1">
          <a:blip r:embed="rId2"/>
          <a:srcRect b="13795"/>
          <a:stretch/>
        </p:blipFill>
        <p:spPr>
          <a:xfrm>
            <a:off x="2342935" y="7260620"/>
            <a:ext cx="9050816" cy="2137380"/>
          </a:xfrm>
          <a:prstGeom prst="rect">
            <a:avLst/>
          </a:prstGeom>
        </p:spPr>
      </p:pic>
    </p:spTree>
    <p:extLst>
      <p:ext uri="{BB962C8B-B14F-4D97-AF65-F5344CB8AC3E}">
        <p14:creationId xmlns:p14="http://schemas.microsoft.com/office/powerpoint/2010/main" val="129395424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a:t>
            </a:r>
          </a:p>
        </p:txBody>
      </p:sp>
      <p:graphicFrame>
        <p:nvGraphicFramePr>
          <p:cNvPr id="5" name="Table 4"/>
          <p:cNvGraphicFramePr>
            <a:graphicFrameLocks noGrp="1"/>
          </p:cNvGraphicFramePr>
          <p:nvPr/>
        </p:nvGraphicFramePr>
        <p:xfrm>
          <a:off x="2523066" y="2274600"/>
          <a:ext cx="8669868" cy="4663440"/>
        </p:xfrm>
        <a:graphic>
          <a:graphicData uri="http://schemas.openxmlformats.org/drawingml/2006/table">
            <a:tbl>
              <a:tblPr firstRow="1" bandRow="1">
                <a:tableStyleId>{5940675A-B579-460E-94D1-54222C63F5DA}</a:tableStyleId>
              </a:tblPr>
              <a:tblGrid>
                <a:gridCol w="2429934">
                  <a:extLst>
                    <a:ext uri="{9D8B030D-6E8A-4147-A177-3AD203B41FA5}">
                      <a16:colId xmlns:a16="http://schemas.microsoft.com/office/drawing/2014/main" val="20000"/>
                    </a:ext>
                  </a:extLst>
                </a:gridCol>
                <a:gridCol w="6239934">
                  <a:extLst>
                    <a:ext uri="{9D8B030D-6E8A-4147-A177-3AD203B41FA5}">
                      <a16:colId xmlns:a16="http://schemas.microsoft.com/office/drawing/2014/main" val="20001"/>
                    </a:ext>
                  </a:extLst>
                </a:gridCol>
              </a:tblGrid>
              <a:tr h="370840">
                <a:tc>
                  <a:txBody>
                    <a:bodyPr/>
                    <a:lstStyle/>
                    <a:p>
                      <a:pPr algn="l"/>
                      <a:r>
                        <a:rPr lang="en-US" dirty="0"/>
                        <a:t>0: the Left-behinds</a:t>
                      </a:r>
                    </a:p>
                  </a:txBody>
                  <a:tcPr/>
                </a:tc>
                <a:tc>
                  <a:txBody>
                    <a:bodyPr/>
                    <a:lstStyle/>
                    <a:p>
                      <a:pPr marL="285750" indent="-285750" algn="l">
                        <a:buFontTx/>
                        <a:buChar char="-"/>
                      </a:pPr>
                      <a:r>
                        <a:rPr lang="en-US" baseline="0" dirty="0"/>
                        <a:t>Ignored</a:t>
                      </a:r>
                    </a:p>
                    <a:p>
                      <a:pPr marL="285750" indent="-285750" algn="l">
                        <a:buFontTx/>
                        <a:buChar char="-"/>
                      </a:pPr>
                      <a:r>
                        <a:rPr lang="en-US" baseline="0" dirty="0"/>
                        <a:t>Virtually no unlabeled data</a:t>
                      </a:r>
                    </a:p>
                  </a:txBody>
                  <a:tcPr/>
                </a:tc>
                <a:extLst>
                  <a:ext uri="{0D108BD9-81ED-4DB2-BD59-A6C34878D82A}">
                    <a16:rowId xmlns:a16="http://schemas.microsoft.com/office/drawing/2014/main" val="10000"/>
                  </a:ext>
                </a:extLst>
              </a:tr>
              <a:tr h="370840">
                <a:tc>
                  <a:txBody>
                    <a:bodyPr/>
                    <a:lstStyle/>
                    <a:p>
                      <a:pPr algn="l"/>
                      <a:r>
                        <a:rPr lang="en-US" dirty="0"/>
                        <a:t>1: the Scraping-</a:t>
                      </a:r>
                      <a:r>
                        <a:rPr lang="en-US" dirty="0" err="1"/>
                        <a:t>bys</a:t>
                      </a:r>
                      <a:endParaRPr lang="en-US" dirty="0"/>
                    </a:p>
                  </a:txBody>
                  <a:tcPr/>
                </a:tc>
                <a:tc>
                  <a:txBody>
                    <a:bodyPr/>
                    <a:lstStyle/>
                    <a:p>
                      <a:pPr marL="285750" indent="-285750" algn="l">
                        <a:buFontTx/>
                        <a:buChar char="-"/>
                      </a:pPr>
                      <a:r>
                        <a:rPr lang="en-US" dirty="0"/>
                        <a:t>Some amount of unlabeled</a:t>
                      </a:r>
                      <a:r>
                        <a:rPr lang="en-US" baseline="0" dirty="0"/>
                        <a:t> data</a:t>
                      </a:r>
                    </a:p>
                    <a:p>
                      <a:pPr marL="285750" indent="-285750" algn="l">
                        <a:buFontTx/>
                        <a:buChar char="-"/>
                      </a:pPr>
                      <a:r>
                        <a:rPr lang="en-US" baseline="0" dirty="0"/>
                        <a:t>Virtually no labeled data</a:t>
                      </a:r>
                      <a:endParaRPr lang="en-US" dirty="0"/>
                    </a:p>
                  </a:txBody>
                  <a:tcPr/>
                </a:tc>
                <a:extLst>
                  <a:ext uri="{0D108BD9-81ED-4DB2-BD59-A6C34878D82A}">
                    <a16:rowId xmlns:a16="http://schemas.microsoft.com/office/drawing/2014/main" val="10001"/>
                  </a:ext>
                </a:extLst>
              </a:tr>
              <a:tr h="370840">
                <a:tc>
                  <a:txBody>
                    <a:bodyPr/>
                    <a:lstStyle/>
                    <a:p>
                      <a:pPr algn="l"/>
                      <a:r>
                        <a:rPr lang="en-US" dirty="0"/>
                        <a:t>2: the Hopefuls</a:t>
                      </a:r>
                    </a:p>
                  </a:txBody>
                  <a:tcPr/>
                </a:tc>
                <a:tc>
                  <a:txBody>
                    <a:bodyPr/>
                    <a:lstStyle/>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Small set of labeled data</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dirty="0"/>
                        <a:t>There are research</a:t>
                      </a:r>
                      <a:r>
                        <a:rPr lang="en-US" baseline="0" dirty="0"/>
                        <a:t> and language support</a:t>
                      </a:r>
                      <a:endParaRPr lang="en-US" dirty="0"/>
                    </a:p>
                  </a:txBody>
                  <a:tcPr/>
                </a:tc>
                <a:extLst>
                  <a:ext uri="{0D108BD9-81ED-4DB2-BD59-A6C34878D82A}">
                    <a16:rowId xmlns:a16="http://schemas.microsoft.com/office/drawing/2014/main" val="10002"/>
                  </a:ext>
                </a:extLst>
              </a:tr>
              <a:tr h="370840">
                <a:tc>
                  <a:txBody>
                    <a:bodyPr/>
                    <a:lstStyle/>
                    <a:p>
                      <a:pPr algn="l"/>
                      <a:r>
                        <a:rPr lang="en-US" dirty="0"/>
                        <a:t>3: the Rising Stars</a:t>
                      </a:r>
                    </a:p>
                  </a:txBody>
                  <a:tcPr/>
                </a:tc>
                <a:tc>
                  <a:txBody>
                    <a:bodyPr/>
                    <a:lstStyle/>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dirty="0"/>
                        <a:t>Strong</a:t>
                      </a:r>
                      <a:r>
                        <a:rPr lang="en-US" baseline="0" dirty="0"/>
                        <a:t> web presence, lots of unlabeled data</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Thriving cultural community online</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Insufficient efforts in labeled data collection</a:t>
                      </a:r>
                      <a:endParaRPr lang="en-US" dirty="0"/>
                    </a:p>
                  </a:txBody>
                  <a:tcPr/>
                </a:tc>
                <a:extLst>
                  <a:ext uri="{0D108BD9-81ED-4DB2-BD59-A6C34878D82A}">
                    <a16:rowId xmlns:a16="http://schemas.microsoft.com/office/drawing/2014/main" val="10003"/>
                  </a:ext>
                </a:extLst>
              </a:tr>
              <a:tr h="370840">
                <a:tc>
                  <a:txBody>
                    <a:bodyPr/>
                    <a:lstStyle/>
                    <a:p>
                      <a:pPr algn="l"/>
                      <a:r>
                        <a:rPr lang="en-US" dirty="0"/>
                        <a:t>4: the Underdogs</a:t>
                      </a:r>
                    </a:p>
                  </a:txBody>
                  <a:tcPr/>
                </a:tc>
                <a:tc>
                  <a:txBody>
                    <a:bodyPr/>
                    <a:lstStyle/>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dirty="0"/>
                        <a:t>Large</a:t>
                      </a:r>
                      <a:r>
                        <a:rPr lang="en-US" baseline="0" dirty="0"/>
                        <a:t> amount of unlabeled data, comparable to winners</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Lesser amount of labeled data</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Dedicated NLP communities</a:t>
                      </a:r>
                      <a:endParaRPr lang="en-US" dirty="0"/>
                    </a:p>
                  </a:txBody>
                  <a:tcPr/>
                </a:tc>
                <a:extLst>
                  <a:ext uri="{0D108BD9-81ED-4DB2-BD59-A6C34878D82A}">
                    <a16:rowId xmlns:a16="http://schemas.microsoft.com/office/drawing/2014/main" val="10004"/>
                  </a:ext>
                </a:extLst>
              </a:tr>
              <a:tr h="370840">
                <a:tc>
                  <a:txBody>
                    <a:bodyPr/>
                    <a:lstStyle/>
                    <a:p>
                      <a:pPr algn="l"/>
                      <a:r>
                        <a:rPr lang="en-US" dirty="0"/>
                        <a:t>5: the Winners</a:t>
                      </a:r>
                    </a:p>
                  </a:txBody>
                  <a:tcPr/>
                </a:tc>
                <a:tc>
                  <a:txBody>
                    <a:bodyPr/>
                    <a:lstStyle/>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dirty="0"/>
                        <a:t>Dominant web presence</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dirty="0"/>
                        <a:t>Massive</a:t>
                      </a:r>
                      <a:r>
                        <a:rPr lang="en-US" baseline="0" dirty="0"/>
                        <a:t> industrial and government investments</a:t>
                      </a:r>
                    </a:p>
                    <a:p>
                      <a:pPr marL="285750" marR="0" lvl="0" indent="-285750" algn="l" defTabSz="584200" rtl="0" eaLnBrk="1" fontAlgn="auto" latinLnBrk="0" hangingPunct="1">
                        <a:lnSpc>
                          <a:spcPct val="100000"/>
                        </a:lnSpc>
                        <a:spcBef>
                          <a:spcPts val="0"/>
                        </a:spcBef>
                        <a:spcAft>
                          <a:spcPts val="0"/>
                        </a:spcAft>
                        <a:buClrTx/>
                        <a:buSzTx/>
                        <a:buFontTx/>
                        <a:buChar char="-"/>
                        <a:tabLst/>
                        <a:defRPr/>
                      </a:pPr>
                      <a:r>
                        <a:rPr lang="en-US" baseline="0" dirty="0"/>
                        <a:t>Reaping benefits of SOTA NLP breakthroughs </a:t>
                      </a:r>
                      <a:endParaRPr lang="en-US" dirty="0"/>
                    </a:p>
                  </a:txBody>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a:stretch>
            <a:fillRect/>
          </a:stretch>
        </p:blipFill>
        <p:spPr>
          <a:xfrm>
            <a:off x="292100" y="6938040"/>
            <a:ext cx="12298154" cy="2815560"/>
          </a:xfrm>
          <a:prstGeom prst="rect">
            <a:avLst/>
          </a:prstGeom>
        </p:spPr>
      </p:pic>
    </p:spTree>
    <p:extLst>
      <p:ext uri="{BB962C8B-B14F-4D97-AF65-F5344CB8AC3E}">
        <p14:creationId xmlns:p14="http://schemas.microsoft.com/office/powerpoint/2010/main" val="206960300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Typology</a:t>
            </a:r>
          </a:p>
        </p:txBody>
      </p:sp>
      <p:sp>
        <p:nvSpPr>
          <p:cNvPr id="3" name="Text Placeholder 2"/>
          <p:cNvSpPr>
            <a:spLocks noGrp="1"/>
          </p:cNvSpPr>
          <p:nvPr>
            <p:ph type="body" idx="1"/>
          </p:nvPr>
        </p:nvSpPr>
        <p:spPr/>
        <p:txBody>
          <a:bodyPr anchor="t">
            <a:normAutofit lnSpcReduction="10000"/>
          </a:bodyPr>
          <a:lstStyle/>
          <a:p>
            <a:r>
              <a:rPr lang="en-US" dirty="0"/>
              <a:t>Structural and semantic properties of languages</a:t>
            </a:r>
          </a:p>
          <a:p>
            <a:r>
              <a:rPr lang="en-US" dirty="0"/>
              <a:t>Skewed data availability means that certain typological features are under represented in NLP models</a:t>
            </a:r>
          </a:p>
          <a:p>
            <a:pPr lvl="1"/>
            <a:r>
              <a:rPr lang="en-US" dirty="0"/>
              <a:t>NLP models might fail on tasks for certain languages</a:t>
            </a:r>
          </a:p>
          <a:p>
            <a:pPr lvl="1"/>
            <a:r>
              <a:rPr lang="en-US" dirty="0"/>
              <a:t>Amharic has more types of “ignored” typological features; has significantly higher similarity search errors than Arabic</a:t>
            </a:r>
          </a:p>
        </p:txBody>
      </p:sp>
    </p:spTree>
    <p:extLst>
      <p:ext uri="{BB962C8B-B14F-4D97-AF65-F5344CB8AC3E}">
        <p14:creationId xmlns:p14="http://schemas.microsoft.com/office/powerpoint/2010/main" val="102499054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Conference Inclusion</a:t>
            </a:r>
          </a:p>
        </p:txBody>
      </p:sp>
      <p:sp>
        <p:nvSpPr>
          <p:cNvPr id="3" name="Text Placeholder 2"/>
          <p:cNvSpPr>
            <a:spLocks noGrp="1"/>
          </p:cNvSpPr>
          <p:nvPr>
            <p:ph type="body" idx="1"/>
          </p:nvPr>
        </p:nvSpPr>
        <p:spPr/>
        <p:txBody>
          <a:bodyPr anchor="t">
            <a:normAutofit fontScale="92500" lnSpcReduction="10000"/>
          </a:bodyPr>
          <a:lstStyle/>
          <a:p>
            <a:pPr>
              <a:spcBef>
                <a:spcPts val="1800"/>
              </a:spcBef>
            </a:pPr>
            <a:r>
              <a:rPr lang="en-US" dirty="0"/>
              <a:t>NLP </a:t>
            </a:r>
            <a:r>
              <a:rPr lang="en-US" b="1" dirty="0"/>
              <a:t>conferences</a:t>
            </a:r>
            <a:r>
              <a:rPr lang="en-US" dirty="0"/>
              <a:t> have high impact on how language </a:t>
            </a:r>
            <a:r>
              <a:rPr lang="en-US" b="1" dirty="0"/>
              <a:t>resources</a:t>
            </a:r>
            <a:r>
              <a:rPr lang="en-US" dirty="0"/>
              <a:t> and </a:t>
            </a:r>
            <a:r>
              <a:rPr lang="en-US" b="1" dirty="0"/>
              <a:t>technologies</a:t>
            </a:r>
            <a:r>
              <a:rPr lang="en-US" dirty="0"/>
              <a:t> are constructed and have the </a:t>
            </a:r>
            <a:r>
              <a:rPr lang="en-US" b="1" dirty="0"/>
              <a:t>potential to attract funds</a:t>
            </a:r>
            <a:r>
              <a:rPr lang="en-US" dirty="0"/>
              <a:t> to a particular technology</a:t>
            </a:r>
          </a:p>
          <a:p>
            <a:pPr lvl="1">
              <a:spcBef>
                <a:spcPts val="1800"/>
              </a:spcBef>
            </a:pPr>
            <a:r>
              <a:rPr lang="en-US" dirty="0"/>
              <a:t>Has usage of a small set of resource-rich languages led to a disparity in language research?</a:t>
            </a:r>
          </a:p>
          <a:p>
            <a:pPr lvl="1">
              <a:spcBef>
                <a:spcPts val="1800"/>
              </a:spcBef>
            </a:pPr>
            <a:r>
              <a:rPr lang="en-US" dirty="0"/>
              <a:t>Dataset: ACL Anthology Corpus, Semantic Scholar’s API</a:t>
            </a:r>
          </a:p>
          <a:p>
            <a:pPr lvl="2">
              <a:spcBef>
                <a:spcPts val="1800"/>
              </a:spcBef>
            </a:pPr>
            <a:r>
              <a:rPr lang="en-US" dirty="0"/>
              <a:t>11 conferences: ACL, NAACL, EMNLP, EACL, COLING, LREC, CONLL, WS, SEMEVAL, TACL, CL</a:t>
            </a:r>
          </a:p>
          <a:p>
            <a:pPr lvl="2">
              <a:spcBef>
                <a:spcPts val="1800"/>
              </a:spcBef>
            </a:pPr>
            <a:r>
              <a:rPr lang="en-US" dirty="0"/>
              <a:t>Measure distribution of language use (its entropy) in the conferences</a:t>
            </a:r>
          </a:p>
          <a:p>
            <a:endParaRPr lang="en-US" dirty="0"/>
          </a:p>
        </p:txBody>
      </p:sp>
    </p:spTree>
    <p:extLst>
      <p:ext uri="{BB962C8B-B14F-4D97-AF65-F5344CB8AC3E}">
        <p14:creationId xmlns:p14="http://schemas.microsoft.com/office/powerpoint/2010/main" val="20496900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title"/>
          </p:nvPr>
        </p:nvSpPr>
        <p:spPr>
          <a:prstGeom prst="rect">
            <a:avLst/>
          </a:prstGeom>
        </p:spPr>
        <p:txBody>
          <a:bodyPr/>
          <a:lstStyle/>
          <a:p>
            <a:r>
              <a:t>Assignments</a:t>
            </a:r>
          </a:p>
        </p:txBody>
      </p:sp>
      <p:sp>
        <p:nvSpPr>
          <p:cNvPr id="134" name="Shape 134"/>
          <p:cNvSpPr>
            <a:spLocks noGrp="1"/>
          </p:cNvSpPr>
          <p:nvPr>
            <p:ph type="body" idx="1"/>
          </p:nvPr>
        </p:nvSpPr>
        <p:spPr>
          <a:prstGeom prst="rect">
            <a:avLst/>
          </a:prstGeom>
        </p:spPr>
        <p:txBody>
          <a:bodyPr/>
          <a:lstStyle/>
          <a:p>
            <a:r>
              <a:rPr dirty="0"/>
              <a:t>There are </a:t>
            </a:r>
            <a:r>
              <a:rPr lang="en-US" dirty="0"/>
              <a:t>5 assignments that include programming </a:t>
            </a:r>
            <a:r>
              <a:rPr dirty="0"/>
              <a:t>in Python that must be done individually</a:t>
            </a:r>
          </a:p>
          <a:p>
            <a:r>
              <a:rPr lang="en-US" dirty="0"/>
              <a:t>~</a:t>
            </a:r>
            <a:r>
              <a:rPr dirty="0"/>
              <a:t>1 assignment every 2 weeks: </a:t>
            </a:r>
          </a:p>
          <a:p>
            <a:pPr lvl="1"/>
            <a:r>
              <a:rPr dirty="0"/>
              <a:t>Assignments will be released on </a:t>
            </a:r>
            <a:r>
              <a:rPr lang="en-US" dirty="0"/>
              <a:t>Fridays</a:t>
            </a:r>
            <a:endParaRPr dirty="0"/>
          </a:p>
          <a:p>
            <a:pPr lvl="1"/>
            <a:r>
              <a:rPr lang="en-US" dirty="0"/>
              <a:t>D</a:t>
            </a:r>
            <a:r>
              <a:rPr dirty="0"/>
              <a:t>ue on </a:t>
            </a:r>
            <a:r>
              <a:rPr lang="en-US" dirty="0"/>
              <a:t>Sunday (midnight EST) </a:t>
            </a:r>
            <a:r>
              <a:rPr dirty="0"/>
              <a:t>the following week</a:t>
            </a: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Conference Inclusion</a:t>
            </a:r>
          </a:p>
        </p:txBody>
      </p:sp>
      <p:pic>
        <p:nvPicPr>
          <p:cNvPr id="4" name="Picture 3"/>
          <p:cNvPicPr>
            <a:picLocks noChangeAspect="1"/>
          </p:cNvPicPr>
          <p:nvPr/>
        </p:nvPicPr>
        <p:blipFill>
          <a:blip r:embed="rId2"/>
          <a:stretch>
            <a:fillRect/>
          </a:stretch>
        </p:blipFill>
        <p:spPr>
          <a:xfrm>
            <a:off x="386251" y="2806700"/>
            <a:ext cx="12232298" cy="5334000"/>
          </a:xfrm>
          <a:prstGeom prst="rect">
            <a:avLst/>
          </a:prstGeom>
        </p:spPr>
      </p:pic>
      <p:sp>
        <p:nvSpPr>
          <p:cNvPr id="5" name="TextBox 4"/>
          <p:cNvSpPr txBox="1"/>
          <p:nvPr/>
        </p:nvSpPr>
        <p:spPr>
          <a:xfrm>
            <a:off x="0" y="8343900"/>
            <a:ext cx="1352550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sym typeface="Helvetica Light"/>
              </a:rPr>
              <a:t>WS and LREC are more </a:t>
            </a:r>
            <a:r>
              <a:rPr kumimoji="0" lang="en-US" sz="2800" b="1" i="0" u="none" strike="noStrike" cap="none" spc="0" normalizeH="0" baseline="0" dirty="0">
                <a:ln>
                  <a:noFill/>
                </a:ln>
                <a:solidFill>
                  <a:srgbClr val="000000"/>
                </a:solidFill>
                <a:effectLst/>
                <a:uFillTx/>
                <a:sym typeface="Helvetica Light"/>
              </a:rPr>
              <a:t>inclusive</a:t>
            </a:r>
          </a:p>
          <a:p>
            <a:pPr marL="0" marR="0" indent="0" algn="ctr" defTabSz="584200" rtl="0" fontAlgn="auto" latinLnBrk="0" hangingPunct="0">
              <a:lnSpc>
                <a:spcPct val="100000"/>
              </a:lnSpc>
              <a:spcBef>
                <a:spcPts val="0"/>
              </a:spcBef>
              <a:spcAft>
                <a:spcPts val="0"/>
              </a:spcAft>
              <a:buClrTx/>
              <a:buSzTx/>
              <a:buFontTx/>
              <a:buNone/>
              <a:tabLst/>
            </a:pPr>
            <a:r>
              <a:rPr lang="en-US" sz="2800" b="1" dirty="0"/>
              <a:t>Spikes in 2010s </a:t>
            </a:r>
            <a:r>
              <a:rPr lang="en-US" sz="2800" dirty="0"/>
              <a:t>for other conferences due to cross-lingual techniques</a:t>
            </a: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135464847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Conference Inclusion</a:t>
            </a:r>
          </a:p>
        </p:txBody>
      </p:sp>
      <p:pic>
        <p:nvPicPr>
          <p:cNvPr id="5" name="Picture 4"/>
          <p:cNvPicPr>
            <a:picLocks noChangeAspect="1"/>
          </p:cNvPicPr>
          <p:nvPr/>
        </p:nvPicPr>
        <p:blipFill>
          <a:blip r:embed="rId2"/>
          <a:stretch>
            <a:fillRect/>
          </a:stretch>
        </p:blipFill>
        <p:spPr>
          <a:xfrm>
            <a:off x="5435600" y="2089150"/>
            <a:ext cx="6217748" cy="6244782"/>
          </a:xfrm>
          <a:prstGeom prst="rect">
            <a:avLst/>
          </a:prstGeom>
        </p:spPr>
      </p:pic>
      <p:sp>
        <p:nvSpPr>
          <p:cNvPr id="6" name="TextBox 5"/>
          <p:cNvSpPr txBox="1"/>
          <p:nvPr/>
        </p:nvSpPr>
        <p:spPr>
          <a:xfrm>
            <a:off x="0" y="8562532"/>
            <a:ext cx="1352550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sym typeface="Helvetica Light"/>
              </a:rPr>
              <a:t>WS and LREC are more </a:t>
            </a:r>
            <a:r>
              <a:rPr kumimoji="0" lang="en-US" sz="2800" b="1" i="0" u="none" strike="noStrike" cap="none" spc="0" normalizeH="0" baseline="0" dirty="0">
                <a:ln>
                  <a:noFill/>
                </a:ln>
                <a:solidFill>
                  <a:srgbClr val="000000"/>
                </a:solidFill>
                <a:effectLst/>
                <a:uFillTx/>
                <a:sym typeface="Helvetica Light"/>
              </a:rPr>
              <a:t>inclusive</a:t>
            </a:r>
          </a:p>
          <a:p>
            <a:pPr marL="0" marR="0" indent="0" algn="ctr" defTabSz="584200" rtl="0" fontAlgn="auto" latinLnBrk="0" hangingPunct="0">
              <a:lnSpc>
                <a:spcPct val="100000"/>
              </a:lnSpc>
              <a:spcBef>
                <a:spcPts val="0"/>
              </a:spcBef>
              <a:spcAft>
                <a:spcPts val="0"/>
              </a:spcAft>
              <a:buClrTx/>
              <a:buSzTx/>
              <a:buFontTx/>
              <a:buNone/>
              <a:tabLst/>
            </a:pPr>
            <a:r>
              <a:rPr lang="en-US" sz="2800" dirty="0"/>
              <a:t>Dip in ranks is more forgiving</a:t>
            </a:r>
            <a:endParaRPr kumimoji="0" lang="en-US" sz="2800" i="0" u="none" strike="noStrike" cap="none" spc="0" normalizeH="0" baseline="0" dirty="0">
              <a:ln>
                <a:noFill/>
              </a:ln>
              <a:solidFill>
                <a:srgbClr val="000000"/>
              </a:solidFill>
              <a:effectLst/>
              <a:uFillTx/>
              <a:sym typeface="Helvetica Light"/>
            </a:endParaRPr>
          </a:p>
        </p:txBody>
      </p:sp>
      <p:sp>
        <p:nvSpPr>
          <p:cNvPr id="7" name="TextBox 6"/>
          <p:cNvSpPr txBox="1"/>
          <p:nvPr/>
        </p:nvSpPr>
        <p:spPr>
          <a:xfrm>
            <a:off x="1392840" y="4456444"/>
            <a:ext cx="3643808"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Inverse MRR: </a:t>
            </a:r>
            <a:r>
              <a:rPr kumimoji="0" lang="en-US" sz="3600" b="1" i="0" u="none" strike="noStrike" cap="none" spc="0" normalizeH="0" baseline="0" dirty="0">
                <a:ln>
                  <a:noFill/>
                </a:ln>
                <a:solidFill>
                  <a:srgbClr val="000000"/>
                </a:solidFill>
                <a:effectLst/>
                <a:uFillTx/>
                <a:latin typeface="+mn-lt"/>
                <a:ea typeface="+mn-ea"/>
                <a:cs typeface="+mn-cs"/>
                <a:sym typeface="Helvetica Light"/>
              </a:rPr>
              <a:t>smaller</a:t>
            </a:r>
            <a:r>
              <a:rPr kumimoji="0" lang="en-US" sz="3600" b="0" i="0" u="none" strike="noStrike" cap="none" spc="0" normalizeH="0" baseline="0" dirty="0">
                <a:ln>
                  <a:noFill/>
                </a:ln>
                <a:solidFill>
                  <a:srgbClr val="000000"/>
                </a:solidFill>
                <a:effectLst/>
                <a:uFillTx/>
                <a:latin typeface="+mn-lt"/>
                <a:ea typeface="+mn-ea"/>
                <a:cs typeface="+mn-cs"/>
                <a:sym typeface="Helvetica Light"/>
              </a:rPr>
              <a:t> means the conference is </a:t>
            </a:r>
            <a:r>
              <a:rPr kumimoji="0" lang="en-US" sz="3600" b="1" i="0" u="none" strike="noStrike" cap="none" spc="0" normalizeH="0" baseline="0" dirty="0">
                <a:ln>
                  <a:noFill/>
                </a:ln>
                <a:solidFill>
                  <a:srgbClr val="000000"/>
                </a:solidFill>
                <a:effectLst/>
                <a:uFillTx/>
                <a:latin typeface="+mn-lt"/>
                <a:ea typeface="+mn-ea"/>
                <a:cs typeface="+mn-cs"/>
                <a:sym typeface="Helvetica Light"/>
              </a:rPr>
              <a:t>more inclusive </a:t>
            </a:r>
            <a:r>
              <a:rPr kumimoji="0" lang="en-US" sz="3600" b="0" i="0" u="none" strike="noStrike" cap="none" spc="0" normalizeH="0" baseline="0" dirty="0">
                <a:ln>
                  <a:noFill/>
                </a:ln>
                <a:solidFill>
                  <a:srgbClr val="000000"/>
                </a:solidFill>
                <a:effectLst/>
                <a:uFillTx/>
                <a:latin typeface="+mn-lt"/>
                <a:ea typeface="+mn-ea"/>
                <a:cs typeface="+mn-cs"/>
                <a:sym typeface="Helvetica Light"/>
              </a:rPr>
              <a:t>to that language</a:t>
            </a:r>
          </a:p>
        </p:txBody>
      </p:sp>
    </p:spTree>
    <p:extLst>
      <p:ext uri="{BB962C8B-B14F-4D97-AF65-F5344CB8AC3E}">
        <p14:creationId xmlns:p14="http://schemas.microsoft.com/office/powerpoint/2010/main" val="210274386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Entity Embedding Analysis</a:t>
            </a:r>
          </a:p>
        </p:txBody>
      </p:sp>
      <p:sp>
        <p:nvSpPr>
          <p:cNvPr id="3" name="Text Placeholder 2"/>
          <p:cNvSpPr>
            <a:spLocks noGrp="1"/>
          </p:cNvSpPr>
          <p:nvPr>
            <p:ph type="body" idx="1"/>
          </p:nvPr>
        </p:nvSpPr>
        <p:spPr/>
        <p:txBody>
          <a:bodyPr anchor="t"/>
          <a:lstStyle/>
          <a:p>
            <a:r>
              <a:rPr lang="en-US" dirty="0"/>
              <a:t>Jointly learn the representations of conferences, authors, and languages (i.e., entities)</a:t>
            </a:r>
          </a:p>
        </p:txBody>
      </p:sp>
      <p:pic>
        <p:nvPicPr>
          <p:cNvPr id="4" name="Picture 3"/>
          <p:cNvPicPr>
            <a:picLocks noChangeAspect="1"/>
          </p:cNvPicPr>
          <p:nvPr/>
        </p:nvPicPr>
        <p:blipFill>
          <a:blip r:embed="rId2"/>
          <a:stretch>
            <a:fillRect/>
          </a:stretch>
        </p:blipFill>
        <p:spPr>
          <a:xfrm>
            <a:off x="1263650" y="3936999"/>
            <a:ext cx="5670550" cy="5546739"/>
          </a:xfrm>
          <a:prstGeom prst="rect">
            <a:avLst/>
          </a:prstGeom>
        </p:spPr>
      </p:pic>
      <p:sp>
        <p:nvSpPr>
          <p:cNvPr id="5" name="TextBox 4"/>
          <p:cNvSpPr txBox="1"/>
          <p:nvPr/>
        </p:nvSpPr>
        <p:spPr>
          <a:xfrm flipH="1">
            <a:off x="6934200" y="4877998"/>
            <a:ext cx="58166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E=number of entities</a:t>
            </a:r>
          </a:p>
          <a:p>
            <a:pPr marL="0" marR="0" indent="0" algn="ctr" defTabSz="584200" rtl="0" fontAlgn="auto" latinLnBrk="0" hangingPunct="0">
              <a:lnSpc>
                <a:spcPct val="100000"/>
              </a:lnSpc>
              <a:spcBef>
                <a:spcPts val="0"/>
              </a:spcBef>
              <a:spcAft>
                <a:spcPts val="0"/>
              </a:spcAft>
              <a:buClrTx/>
              <a:buSzTx/>
              <a:buFontTx/>
              <a:buNone/>
              <a:tabLst/>
            </a:pPr>
            <a:r>
              <a:rPr lang="en-US" dirty="0"/>
              <a:t>V=number of words</a:t>
            </a:r>
          </a:p>
          <a:p>
            <a:pPr marL="0" marR="0" indent="0" algn="ctr" defTabSz="584200" rtl="0" fontAlgn="auto" latinLnBrk="0" hangingPunct="0">
              <a:lnSpc>
                <a:spcPct val="100000"/>
              </a:lnSpc>
              <a:spcBef>
                <a:spcPts val="0"/>
              </a:spcBef>
              <a:spcAft>
                <a:spcPts val="0"/>
              </a:spcAft>
              <a:buClrTx/>
              <a:buSzTx/>
              <a:buFontTx/>
              <a:buNone/>
              <a:tabLst/>
            </a:pPr>
            <a:endParaRPr lang="en-US" dirty="0"/>
          </a:p>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n-lt"/>
                <a:ea typeface="+mn-ea"/>
                <a:cs typeface="+mn-cs"/>
                <a:sym typeface="Helvetica Light"/>
              </a:rPr>
              <a:t>W</a:t>
            </a:r>
            <a:r>
              <a:rPr kumimoji="0" lang="en-US" sz="3600" b="0" i="0" u="none" strike="noStrike" cap="none" spc="0" normalizeH="0" baseline="-25000" dirty="0" err="1">
                <a:ln>
                  <a:noFill/>
                </a:ln>
                <a:solidFill>
                  <a:srgbClr val="000000"/>
                </a:solidFill>
                <a:effectLst/>
                <a:uFillTx/>
                <a:latin typeface="+mn-lt"/>
                <a:ea typeface="+mn-ea"/>
                <a:cs typeface="+mn-cs"/>
                <a:sym typeface="Helvetica Light"/>
              </a:rPr>
              <a:t>ExN</a:t>
            </a:r>
            <a:r>
              <a:rPr kumimoji="0" lang="en-US" sz="3600" b="0" i="0" u="none" strike="noStrike" cap="none" spc="0" normalizeH="0" baseline="0" dirty="0">
                <a:ln>
                  <a:noFill/>
                </a:ln>
                <a:solidFill>
                  <a:srgbClr val="000000"/>
                </a:solidFill>
                <a:effectLst/>
                <a:uFillTx/>
                <a:latin typeface="+mn-lt"/>
                <a:ea typeface="+mn-ea"/>
                <a:cs typeface="+mn-cs"/>
                <a:sym typeface="Helvetica Light"/>
              </a:rPr>
              <a:t>=entity</a:t>
            </a:r>
            <a:r>
              <a:rPr kumimoji="0" lang="en-US" sz="3600" b="0" i="0" u="none" strike="noStrike" cap="none" spc="0" normalizeH="0" dirty="0">
                <a:ln>
                  <a:noFill/>
                </a:ln>
                <a:solidFill>
                  <a:srgbClr val="000000"/>
                </a:solidFill>
                <a:effectLst/>
                <a:uFillTx/>
                <a:latin typeface="+mn-lt"/>
                <a:ea typeface="+mn-ea"/>
                <a:cs typeface="+mn-cs"/>
                <a:sym typeface="Helvetica Light"/>
              </a:rPr>
              <a:t> embedding</a:t>
            </a:r>
          </a:p>
          <a:p>
            <a:pPr marL="0" marR="0" indent="0" algn="ctr" defTabSz="584200" rtl="0" fontAlgn="auto" latinLnBrk="0" hangingPunct="0">
              <a:lnSpc>
                <a:spcPct val="100000"/>
              </a:lnSpc>
              <a:spcBef>
                <a:spcPts val="0"/>
              </a:spcBef>
              <a:spcAft>
                <a:spcPts val="0"/>
              </a:spcAft>
              <a:buClrTx/>
              <a:buSzTx/>
              <a:buFontTx/>
              <a:buNone/>
              <a:tabLst/>
            </a:pPr>
            <a:r>
              <a:rPr lang="en-US" baseline="0" dirty="0" err="1"/>
              <a:t>W</a:t>
            </a:r>
            <a:r>
              <a:rPr lang="en-US" baseline="-25000" dirty="0" err="1"/>
              <a:t>VxN</a:t>
            </a:r>
            <a:r>
              <a:rPr lang="en-US" baseline="0" dirty="0"/>
              <a:t>=word</a:t>
            </a:r>
            <a:r>
              <a:rPr lang="en-US" dirty="0"/>
              <a:t> embedding</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82522721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Entity Embedding Analysis</a:t>
            </a:r>
          </a:p>
        </p:txBody>
      </p:sp>
      <p:pic>
        <p:nvPicPr>
          <p:cNvPr id="7" name="Picture 6"/>
          <p:cNvPicPr>
            <a:picLocks noChangeAspect="1"/>
          </p:cNvPicPr>
          <p:nvPr/>
        </p:nvPicPr>
        <p:blipFill>
          <a:blip r:embed="rId2"/>
          <a:stretch>
            <a:fillRect/>
          </a:stretch>
        </p:blipFill>
        <p:spPr>
          <a:xfrm>
            <a:off x="255276" y="2406650"/>
            <a:ext cx="12494248" cy="5714000"/>
          </a:xfrm>
          <a:prstGeom prst="rect">
            <a:avLst/>
          </a:prstGeom>
        </p:spPr>
      </p:pic>
      <p:sp>
        <p:nvSpPr>
          <p:cNvPr id="8" name="TextBox 7"/>
          <p:cNvSpPr txBox="1"/>
          <p:nvPr/>
        </p:nvSpPr>
        <p:spPr>
          <a:xfrm>
            <a:off x="255276" y="1848485"/>
            <a:ext cx="245162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theoretical</a:t>
            </a:r>
          </a:p>
        </p:txBody>
      </p:sp>
      <p:sp>
        <p:nvSpPr>
          <p:cNvPr id="9" name="TextBox 8"/>
          <p:cNvSpPr txBox="1"/>
          <p:nvPr/>
        </p:nvSpPr>
        <p:spPr>
          <a:xfrm>
            <a:off x="10234395" y="1946910"/>
            <a:ext cx="245162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d</a:t>
            </a:r>
            <a:r>
              <a:rPr kumimoji="0" lang="en-US" sz="3600" b="0" i="0" u="none" strike="noStrike" cap="none" spc="0" normalizeH="0" baseline="0" dirty="0">
                <a:ln>
                  <a:noFill/>
                </a:ln>
                <a:solidFill>
                  <a:srgbClr val="000000"/>
                </a:solidFill>
                <a:effectLst/>
                <a:uFillTx/>
                <a:latin typeface="+mn-lt"/>
                <a:ea typeface="+mn-ea"/>
                <a:cs typeface="+mn-cs"/>
                <a:sym typeface="Helvetica Light"/>
              </a:rPr>
              <a:t>ata-driven</a:t>
            </a:r>
          </a:p>
        </p:txBody>
      </p:sp>
      <p:sp>
        <p:nvSpPr>
          <p:cNvPr id="10" name="TextBox 9"/>
          <p:cNvSpPr txBox="1"/>
          <p:nvPr/>
        </p:nvSpPr>
        <p:spPr>
          <a:xfrm>
            <a:off x="1713950" y="8350520"/>
            <a:ext cx="974625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LREC and WS closer to </a:t>
            </a:r>
            <a:r>
              <a:rPr kumimoji="0" lang="en-US" sz="3600" b="0" i="0" u="none" strike="noStrike" cap="none" spc="0" normalizeH="0" baseline="0">
                <a:ln>
                  <a:noFill/>
                </a:ln>
                <a:solidFill>
                  <a:srgbClr val="000000"/>
                </a:solidFill>
                <a:effectLst/>
                <a:uFillTx/>
                <a:latin typeface="+mn-lt"/>
                <a:ea typeface="+mn-ea"/>
                <a:cs typeface="+mn-cs"/>
                <a:sym typeface="Helvetica Light"/>
              </a:rPr>
              <a:t>language embeddings</a:t>
            </a:r>
          </a:p>
        </p:txBody>
      </p:sp>
    </p:spTree>
    <p:extLst>
      <p:ext uri="{BB962C8B-B14F-4D97-AF65-F5344CB8AC3E}">
        <p14:creationId xmlns:p14="http://schemas.microsoft.com/office/powerpoint/2010/main" val="193740556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Entity Embedding Analysis</a:t>
            </a:r>
          </a:p>
        </p:txBody>
      </p:sp>
      <p:sp>
        <p:nvSpPr>
          <p:cNvPr id="3" name="Text Placeholder 2"/>
          <p:cNvSpPr>
            <a:spLocks noGrp="1"/>
          </p:cNvSpPr>
          <p:nvPr>
            <p:ph type="body" idx="1"/>
          </p:nvPr>
        </p:nvSpPr>
        <p:spPr/>
        <p:txBody>
          <a:bodyPr anchor="t"/>
          <a:lstStyle/>
          <a:p>
            <a:r>
              <a:rPr lang="en-US" dirty="0"/>
              <a:t>Language-Author-Language closest neighbors</a:t>
            </a:r>
          </a:p>
        </p:txBody>
      </p:sp>
      <p:pic>
        <p:nvPicPr>
          <p:cNvPr id="4" name="Picture 3"/>
          <p:cNvPicPr>
            <a:picLocks noChangeAspect="1"/>
          </p:cNvPicPr>
          <p:nvPr/>
        </p:nvPicPr>
        <p:blipFill>
          <a:blip r:embed="rId2"/>
          <a:stretch>
            <a:fillRect/>
          </a:stretch>
        </p:blipFill>
        <p:spPr>
          <a:xfrm>
            <a:off x="4711699" y="3638550"/>
            <a:ext cx="7874259" cy="4946650"/>
          </a:xfrm>
          <a:prstGeom prst="rect">
            <a:avLst/>
          </a:prstGeom>
        </p:spPr>
      </p:pic>
      <p:sp>
        <p:nvSpPr>
          <p:cNvPr id="5" name="TextBox 4"/>
          <p:cNvSpPr txBox="1"/>
          <p:nvPr/>
        </p:nvSpPr>
        <p:spPr>
          <a:xfrm flipH="1">
            <a:off x="418842" y="3864808"/>
            <a:ext cx="4228572" cy="5581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Light"/>
              </a:rPr>
              <a:t>The </a:t>
            </a:r>
            <a:r>
              <a:rPr kumimoji="0" lang="en-US" sz="3200" b="1" i="0" u="none" strike="noStrike" cap="none" spc="0" normalizeH="0" baseline="0" dirty="0">
                <a:ln>
                  <a:noFill/>
                </a:ln>
                <a:solidFill>
                  <a:srgbClr val="000000"/>
                </a:solidFill>
                <a:effectLst/>
                <a:uFillTx/>
                <a:latin typeface="+mn-lt"/>
                <a:ea typeface="+mn-ea"/>
                <a:cs typeface="+mn-cs"/>
                <a:sym typeface="Helvetica Light"/>
              </a:rPr>
              <a:t>higher</a:t>
            </a:r>
            <a:r>
              <a:rPr kumimoji="0" lang="en-US" sz="3200" b="0" i="0" u="none" strike="noStrike" cap="none" spc="0" normalizeH="0" baseline="0" dirty="0">
                <a:ln>
                  <a:noFill/>
                </a:ln>
                <a:solidFill>
                  <a:srgbClr val="000000"/>
                </a:solidFill>
                <a:effectLst/>
                <a:uFillTx/>
                <a:latin typeface="+mn-lt"/>
                <a:ea typeface="+mn-ea"/>
                <a:cs typeface="+mn-cs"/>
                <a:sym typeface="Helvetica Light"/>
              </a:rPr>
              <a:t> the number,</a:t>
            </a:r>
            <a:r>
              <a:rPr kumimoji="0" lang="en-US" sz="3200" b="0" i="0" u="none" strike="noStrike" cap="none" spc="0" normalizeH="0" dirty="0">
                <a:ln>
                  <a:noFill/>
                </a:ln>
                <a:solidFill>
                  <a:srgbClr val="000000"/>
                </a:solidFill>
                <a:effectLst/>
                <a:uFillTx/>
                <a:latin typeface="+mn-lt"/>
                <a:ea typeface="+mn-ea"/>
                <a:cs typeface="+mn-cs"/>
                <a:sym typeface="Helvetica Light"/>
              </a:rPr>
              <a:t> the more </a:t>
            </a:r>
            <a:r>
              <a:rPr kumimoji="0" lang="en-US" sz="3200" b="1" i="0" u="none" strike="noStrike" cap="none" spc="0" normalizeH="0" dirty="0">
                <a:ln>
                  <a:noFill/>
                </a:ln>
                <a:solidFill>
                  <a:srgbClr val="000000"/>
                </a:solidFill>
                <a:effectLst/>
                <a:uFillTx/>
                <a:latin typeface="+mn-lt"/>
                <a:ea typeface="+mn-ea"/>
                <a:cs typeface="+mn-cs"/>
                <a:sym typeface="Helvetica Light"/>
              </a:rPr>
              <a:t>focused</a:t>
            </a:r>
            <a:r>
              <a:rPr kumimoji="0" lang="en-US" sz="3200" b="0" i="0" u="none" strike="noStrike" cap="none" spc="0" normalizeH="0" dirty="0">
                <a:ln>
                  <a:noFill/>
                </a:ln>
                <a:solidFill>
                  <a:srgbClr val="000000"/>
                </a:solidFill>
                <a:effectLst/>
                <a:uFillTx/>
                <a:latin typeface="+mn-lt"/>
                <a:ea typeface="+mn-ea"/>
                <a:cs typeface="+mn-cs"/>
                <a:sym typeface="Helvetica Light"/>
              </a:rPr>
              <a:t> is the research group</a:t>
            </a:r>
          </a:p>
          <a:p>
            <a:pPr marL="0" marR="0" indent="0" algn="ctr" defTabSz="584200" rtl="0" fontAlgn="auto" latinLnBrk="0" hangingPunct="0">
              <a:lnSpc>
                <a:spcPct val="100000"/>
              </a:lnSpc>
              <a:spcBef>
                <a:spcPts val="0"/>
              </a:spcBef>
              <a:spcAft>
                <a:spcPts val="0"/>
              </a:spcAft>
              <a:buClrTx/>
              <a:buSzTx/>
              <a:buFontTx/>
              <a:buNone/>
              <a:tabLst/>
            </a:pPr>
            <a:endParaRPr lang="en-US" sz="3200" dirty="0"/>
          </a:p>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dirty="0">
                <a:ln>
                  <a:noFill/>
                </a:ln>
                <a:solidFill>
                  <a:srgbClr val="000000"/>
                </a:solidFill>
                <a:effectLst/>
                <a:uFillTx/>
                <a:latin typeface="+mn-lt"/>
                <a:ea typeface="+mn-ea"/>
                <a:cs typeface="+mn-cs"/>
                <a:sym typeface="Helvetica Light"/>
              </a:rPr>
              <a:t>There’s hope that there is a focused research community working on low-resource languages</a:t>
            </a:r>
          </a:p>
          <a:p>
            <a:pPr marL="0" marR="0" indent="0" algn="ctr" defTabSz="584200" rtl="0" fontAlgn="auto" latinLnBrk="0" hangingPunct="0">
              <a:lnSpc>
                <a:spcPct val="100000"/>
              </a:lnSpc>
              <a:spcBef>
                <a:spcPts val="0"/>
              </a:spcBef>
              <a:spcAft>
                <a:spcPts val="0"/>
              </a:spcAft>
              <a:buClrTx/>
              <a:buSzTx/>
              <a:buFontTx/>
              <a:buNone/>
              <a:tabLst/>
            </a:pPr>
            <a:endParaRPr lang="en-US" sz="3200" baseline="0" dirty="0"/>
          </a:p>
        </p:txBody>
      </p:sp>
      <p:sp>
        <p:nvSpPr>
          <p:cNvPr id="6" name="TextBox 5"/>
          <p:cNvSpPr txBox="1"/>
          <p:nvPr/>
        </p:nvSpPr>
        <p:spPr>
          <a:xfrm>
            <a:off x="441808" y="9066232"/>
            <a:ext cx="4334521"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Exception</a:t>
            </a:r>
            <a:r>
              <a:rPr kumimoji="0" lang="en-US" sz="1800" b="0" i="0" u="none" strike="noStrike" cap="none" spc="0" normalizeH="0" baseline="0" dirty="0">
                <a:ln>
                  <a:noFill/>
                </a:ln>
                <a:solidFill>
                  <a:srgbClr val="000000"/>
                </a:solidFill>
                <a:effectLst/>
                <a:uFillTx/>
                <a:latin typeface="+mn-lt"/>
                <a:ea typeface="+mn-ea"/>
                <a:cs typeface="+mn-cs"/>
                <a:sym typeface="Helvetica Light"/>
              </a:rPr>
              <a:t>: Javanese, Igbo, Burmese, </a:t>
            </a:r>
            <a:r>
              <a:rPr kumimoji="0" lang="is-IS" sz="1800" b="0" i="0" u="none" strike="noStrike" cap="none" spc="0" normalizeH="0" baseline="0" dirty="0">
                <a:ln>
                  <a:noFill/>
                </a:ln>
                <a:solidFill>
                  <a:srgbClr val="000000"/>
                </a:solidFill>
                <a:effectLst/>
                <a:uFillTx/>
                <a:latin typeface="+mn-lt"/>
                <a:ea typeface="+mn-ea"/>
                <a:cs typeface="+mn-cs"/>
                <a:sym typeface="Helvetica Light"/>
              </a:rPr>
              <a:t>…</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82825833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a:xfrm>
            <a:off x="952500" y="2603500"/>
            <a:ext cx="11099800" cy="6946900"/>
          </a:xfrm>
        </p:spPr>
        <p:txBody>
          <a:bodyPr anchor="t">
            <a:normAutofit fontScale="77500" lnSpcReduction="20000"/>
          </a:bodyPr>
          <a:lstStyle/>
          <a:p>
            <a:r>
              <a:rPr lang="en-US" dirty="0"/>
              <a:t>Resource comparison, entropy calculations, and embeddings show disparities in language</a:t>
            </a:r>
          </a:p>
          <a:p>
            <a:pPr lvl="1"/>
            <a:r>
              <a:rPr lang="en-US" dirty="0"/>
              <a:t>LREC and WS most inclusive across different classes of languages</a:t>
            </a:r>
          </a:p>
          <a:p>
            <a:pPr lvl="1"/>
            <a:r>
              <a:rPr lang="en-US" dirty="0"/>
              <a:t>Newer conferences more inclusive</a:t>
            </a:r>
          </a:p>
          <a:p>
            <a:r>
              <a:rPr lang="en-US" dirty="0"/>
              <a:t>Typological features are not covered equally by NLP models </a:t>
            </a:r>
          </a:p>
          <a:p>
            <a:pPr lvl="1"/>
            <a:r>
              <a:rPr lang="en-US" dirty="0"/>
              <a:t>There are features that are covered by low-resource but not high-resource languages</a:t>
            </a:r>
          </a:p>
          <a:p>
            <a:pPr lvl="1"/>
            <a:r>
              <a:rPr lang="en-US" dirty="0"/>
              <a:t>Throw doubts into how models relying on transfer learning actually works for languages with ‘ignored’ features</a:t>
            </a:r>
          </a:p>
        </p:txBody>
      </p:sp>
    </p:spTree>
    <p:extLst>
      <p:ext uri="{BB962C8B-B14F-4D97-AF65-F5344CB8AC3E}">
        <p14:creationId xmlns:p14="http://schemas.microsoft.com/office/powerpoint/2010/main" val="19556605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p:cNvSpPr>
          <p:nvPr>
            <p:ph type="title"/>
          </p:nvPr>
        </p:nvSpPr>
        <p:spPr>
          <a:prstGeom prst="rect">
            <a:avLst/>
          </a:prstGeom>
        </p:spPr>
        <p:txBody>
          <a:bodyPr/>
          <a:lstStyle/>
          <a:p>
            <a:r>
              <a:rPr lang="en-US" dirty="0"/>
              <a:t>Still so much to do!</a:t>
            </a:r>
            <a:endParaRPr dirty="0"/>
          </a:p>
        </p:txBody>
      </p:sp>
      <p:sp>
        <p:nvSpPr>
          <p:cNvPr id="373" name="Shape 373"/>
          <p:cNvSpPr>
            <a:spLocks noGrp="1"/>
          </p:cNvSpPr>
          <p:nvPr>
            <p:ph type="body" idx="1"/>
          </p:nvPr>
        </p:nvSpPr>
        <p:spPr>
          <a:prstGeom prst="rect">
            <a:avLst/>
          </a:prstGeom>
        </p:spPr>
        <p:txBody>
          <a:bodyPr/>
          <a:lstStyle/>
          <a:p>
            <a:r>
              <a:rPr dirty="0"/>
              <a:t>More data -&gt; better performance</a:t>
            </a:r>
          </a:p>
          <a:p>
            <a:r>
              <a:rPr dirty="0"/>
              <a:t>Less data ?</a:t>
            </a:r>
          </a:p>
          <a:p>
            <a:pPr lvl="1"/>
            <a:r>
              <a:rPr dirty="0"/>
              <a:t>new approach?</a:t>
            </a:r>
          </a:p>
          <a:p>
            <a:pPr lvl="1"/>
            <a:r>
              <a:rPr dirty="0"/>
              <a:t>look for more data?</a:t>
            </a:r>
            <a:endParaRPr lang="en-US" dirty="0"/>
          </a:p>
          <a:p>
            <a:r>
              <a:rPr lang="en-US" dirty="0"/>
              <a:t>In this class: learn to scrape, process, and analyze human language data using statistical and machine learning approaches. </a:t>
            </a:r>
            <a:endParaRPr dirty="0"/>
          </a:p>
        </p:txBody>
      </p:sp>
    </p:spTree>
    <p:extLst>
      <p:ext uri="{BB962C8B-B14F-4D97-AF65-F5344CB8AC3E}">
        <p14:creationId xmlns:p14="http://schemas.microsoft.com/office/powerpoint/2010/main" val="1514401520"/>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a:t>Toward More Human-like Learning and Thinking Machines</a:t>
            </a:r>
          </a:p>
        </p:txBody>
      </p:sp>
      <p:sp>
        <p:nvSpPr>
          <p:cNvPr id="3" name="Text Placeholder 2"/>
          <p:cNvSpPr>
            <a:spLocks noGrp="1"/>
          </p:cNvSpPr>
          <p:nvPr>
            <p:ph type="body" idx="1"/>
          </p:nvPr>
        </p:nvSpPr>
        <p:spPr/>
        <p:txBody>
          <a:bodyPr/>
          <a:lstStyle/>
          <a:p>
            <a:r>
              <a:rPr lang="en-US" dirty="0"/>
              <a:t>Seeing objects and agents rather than features</a:t>
            </a:r>
          </a:p>
          <a:p>
            <a:r>
              <a:rPr lang="en-US" dirty="0"/>
              <a:t>Building causal models and not just recognizing patterns</a:t>
            </a:r>
          </a:p>
          <a:p>
            <a:r>
              <a:rPr lang="en-US" dirty="0"/>
              <a:t>Recombining representations without needing to retrain</a:t>
            </a:r>
          </a:p>
          <a:p>
            <a:r>
              <a:rPr lang="en-US" dirty="0"/>
              <a:t>Learning-to-learn rather than starting from scratch</a:t>
            </a:r>
          </a:p>
        </p:txBody>
      </p:sp>
      <p:sp>
        <p:nvSpPr>
          <p:cNvPr id="4" name="Rectangle 3"/>
          <p:cNvSpPr/>
          <p:nvPr/>
        </p:nvSpPr>
        <p:spPr>
          <a:xfrm>
            <a:off x="2616200" y="8474501"/>
            <a:ext cx="9829800" cy="830997"/>
          </a:xfrm>
          <a:prstGeom prst="rect">
            <a:avLst/>
          </a:prstGeom>
        </p:spPr>
        <p:txBody>
          <a:bodyPr wrap="square">
            <a:spAutoFit/>
          </a:bodyPr>
          <a:lstStyle/>
          <a:p>
            <a:pPr algn="r"/>
            <a:r>
              <a:rPr lang="en-US" sz="2400" dirty="0"/>
              <a:t>Building machines that learn and think like people, Lake et al</a:t>
            </a:r>
            <a:r>
              <a:rPr lang="en-US" sz="2400"/>
              <a:t>., Behavioral and Brain Sciences, 2017</a:t>
            </a:r>
            <a:endParaRPr lang="en-US" sz="2400" dirty="0"/>
          </a:p>
        </p:txBody>
      </p:sp>
      <p:sp>
        <p:nvSpPr>
          <p:cNvPr id="5" name="TextBox 4"/>
          <p:cNvSpPr txBox="1"/>
          <p:nvPr/>
        </p:nvSpPr>
        <p:spPr>
          <a:xfrm>
            <a:off x="9239658" y="2336760"/>
            <a:ext cx="275235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FF0000"/>
                </a:solidFill>
                <a:effectLst/>
                <a:uFillTx/>
                <a:latin typeface="+mn-lt"/>
                <a:ea typeface="+mn-ea"/>
                <a:cs typeface="+mn-cs"/>
                <a:sym typeface="Helvetica Light"/>
              </a:rPr>
              <a:t>Still so </a:t>
            </a:r>
            <a:r>
              <a:rPr kumimoji="0" lang="en-US" sz="2800" b="1" i="0" u="none" strike="noStrike" cap="none" spc="0" normalizeH="0" baseline="0" dirty="0">
                <a:ln>
                  <a:noFill/>
                </a:ln>
                <a:solidFill>
                  <a:srgbClr val="FF0000"/>
                </a:solidFill>
                <a:effectLst/>
                <a:uFillTx/>
                <a:latin typeface="+mn-lt"/>
                <a:ea typeface="+mn-ea"/>
                <a:cs typeface="+mn-cs"/>
                <a:sym typeface="Helvetica Light"/>
              </a:rPr>
              <a:t>much</a:t>
            </a:r>
            <a:r>
              <a:rPr kumimoji="0" lang="en-US" sz="2000" b="1" i="0" u="none" strike="noStrike" cap="none" spc="0" normalizeH="0" baseline="0" dirty="0">
                <a:ln>
                  <a:noFill/>
                </a:ln>
                <a:solidFill>
                  <a:srgbClr val="FF0000"/>
                </a:solidFill>
                <a:effectLst/>
                <a:uFillTx/>
                <a:latin typeface="+mn-lt"/>
                <a:ea typeface="+mn-ea"/>
                <a:cs typeface="+mn-cs"/>
                <a:sym typeface="Helvetica Light"/>
              </a:rPr>
              <a:t> to </a:t>
            </a:r>
            <a:r>
              <a:rPr kumimoji="0" lang="en-US" sz="2000" b="1" i="0" u="none" strike="noStrike" cap="none" spc="0" normalizeH="0" dirty="0">
                <a:ln>
                  <a:noFill/>
                </a:ln>
                <a:solidFill>
                  <a:srgbClr val="FF0000"/>
                </a:solidFill>
                <a:effectLst/>
                <a:uFillTx/>
                <a:latin typeface="+mn-lt"/>
                <a:ea typeface="+mn-ea"/>
                <a:cs typeface="+mn-cs"/>
                <a:sym typeface="Helvetica Light"/>
              </a:rPr>
              <a:t>do!</a:t>
            </a:r>
            <a:endParaRPr kumimoji="0" lang="en-US" sz="2000" b="1" i="0" u="none" strike="noStrike" cap="none" spc="0" normalizeH="0" baseline="0" dirty="0">
              <a:ln>
                <a:noFill/>
              </a:ln>
              <a:solidFill>
                <a:srgbClr val="FF0000"/>
              </a:solidFill>
              <a:effectLst/>
              <a:uFillTx/>
              <a:latin typeface="+mn-lt"/>
              <a:ea typeface="+mn-ea"/>
              <a:cs typeface="+mn-cs"/>
              <a:sym typeface="Helvetica Light"/>
            </a:endParaRPr>
          </a:p>
        </p:txBody>
      </p:sp>
    </p:spTree>
    <p:extLst>
      <p:ext uri="{BB962C8B-B14F-4D97-AF65-F5344CB8AC3E}">
        <p14:creationId xmlns:p14="http://schemas.microsoft.com/office/powerpoint/2010/main" val="122875689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lstStyle/>
          <a:p>
            <a:r>
              <a:t>Grading</a:t>
            </a:r>
          </a:p>
        </p:txBody>
      </p:sp>
      <p:sp>
        <p:nvSpPr>
          <p:cNvPr id="137" name="Shape 137"/>
          <p:cNvSpPr>
            <a:spLocks noGrp="1"/>
          </p:cNvSpPr>
          <p:nvPr>
            <p:ph type="body" idx="1"/>
          </p:nvPr>
        </p:nvSpPr>
        <p:spPr>
          <a:prstGeom prst="rect">
            <a:avLst/>
          </a:prstGeom>
        </p:spPr>
        <p:txBody>
          <a:bodyPr>
            <a:normAutofit fontScale="77500" lnSpcReduction="20000"/>
          </a:bodyPr>
          <a:lstStyle/>
          <a:p>
            <a:r>
              <a:rPr dirty="0"/>
              <a:t>Each assignment contributes </a:t>
            </a:r>
            <a:r>
              <a:rPr b="1" dirty="0">
                <a:latin typeface="Helvetica"/>
                <a:ea typeface="Helvetica"/>
                <a:cs typeface="Helvetica"/>
                <a:sym typeface="Helvetica"/>
              </a:rPr>
              <a:t>1</a:t>
            </a:r>
            <a:r>
              <a:rPr lang="en-US" b="1" dirty="0">
                <a:latin typeface="Helvetica"/>
                <a:ea typeface="Helvetica"/>
                <a:cs typeface="Helvetica"/>
                <a:sym typeface="Helvetica"/>
              </a:rPr>
              <a:t>2 points</a:t>
            </a:r>
            <a:endParaRPr dirty="0"/>
          </a:p>
          <a:p>
            <a:r>
              <a:rPr lang="en-US" dirty="0"/>
              <a:t>Lecture</a:t>
            </a:r>
            <a:r>
              <a:rPr dirty="0"/>
              <a:t> attendance</a:t>
            </a:r>
            <a:r>
              <a:rPr lang="en-US" dirty="0"/>
              <a:t> (%) </a:t>
            </a:r>
            <a:r>
              <a:rPr lang="en-US" i="1" dirty="0"/>
              <a:t>OR</a:t>
            </a:r>
            <a:r>
              <a:rPr lang="en-US" dirty="0"/>
              <a:t> Piazza participation (top-10)</a:t>
            </a:r>
            <a:r>
              <a:rPr dirty="0"/>
              <a:t> (</a:t>
            </a:r>
            <a:r>
              <a:rPr lang="en-US" dirty="0"/>
              <a:t>bonus up to </a:t>
            </a:r>
            <a:r>
              <a:rPr lang="en-US" b="1" dirty="0">
                <a:latin typeface="Helvetica"/>
                <a:ea typeface="Helvetica"/>
                <a:cs typeface="Helvetica"/>
                <a:sym typeface="Helvetica"/>
              </a:rPr>
              <a:t>5 points</a:t>
            </a:r>
            <a:r>
              <a:rPr dirty="0"/>
              <a:t>)</a:t>
            </a:r>
            <a:endParaRPr lang="en-US" dirty="0"/>
          </a:p>
          <a:p>
            <a:pPr lvl="1"/>
            <a:r>
              <a:rPr lang="en-US" dirty="0">
                <a:hlinkClick r:id="rId2"/>
              </a:rPr>
              <a:t>https://forms.gle/ifktRCxa4BfEdDrH7</a:t>
            </a:r>
            <a:r>
              <a:rPr lang="en-US" dirty="0"/>
              <a:t> </a:t>
            </a:r>
          </a:p>
          <a:p>
            <a:pPr lvl="1"/>
            <a:r>
              <a:rPr lang="en-US" dirty="0"/>
              <a:t>If you cannot attend but want to get attendance point, please watch the video and create a short summary of the lecture and submit it via this Form: </a:t>
            </a:r>
            <a:r>
              <a:rPr lang="en-US" dirty="0">
                <a:hlinkClick r:id="rId3"/>
              </a:rPr>
              <a:t>https://forms.gle/AYSHyQo5M2tdFLUu5</a:t>
            </a:r>
            <a:r>
              <a:rPr lang="en-US" dirty="0"/>
              <a:t> </a:t>
            </a:r>
            <a:endParaRPr dirty="0"/>
          </a:p>
          <a:p>
            <a:r>
              <a:rPr lang="en-US" dirty="0"/>
              <a:t>Project: </a:t>
            </a:r>
            <a:br>
              <a:rPr lang="en-US" dirty="0"/>
            </a:br>
            <a:r>
              <a:rPr lang="en-US" dirty="0"/>
              <a:t>Team of 5 (</a:t>
            </a:r>
            <a:r>
              <a:rPr lang="en-US" b="1" dirty="0">
                <a:latin typeface="Helvetica"/>
              </a:rPr>
              <a:t>20 points </a:t>
            </a:r>
            <a:r>
              <a:rPr lang="en-US" dirty="0"/>
              <a:t>for presentation, </a:t>
            </a:r>
            <a:r>
              <a:rPr lang="en-US" b="1" dirty="0">
                <a:latin typeface="Helvetica"/>
              </a:rPr>
              <a:t>20 points </a:t>
            </a:r>
            <a:r>
              <a:rPr lang="en-US" dirty="0"/>
              <a:t>for write-up)</a:t>
            </a:r>
            <a:endParaRPr dirty="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9441C-6EC9-A34C-A3E9-A57FB315B194}"/>
              </a:ext>
            </a:extLst>
          </p:cNvPr>
          <p:cNvSpPr>
            <a:spLocks noGrp="1"/>
          </p:cNvSpPr>
          <p:nvPr>
            <p:ph type="title"/>
          </p:nvPr>
        </p:nvSpPr>
        <p:spPr/>
        <p:txBody>
          <a:bodyPr/>
          <a:lstStyle/>
          <a:p>
            <a:r>
              <a:rPr lang="en-US" dirty="0"/>
              <a:t>About Assignments</a:t>
            </a:r>
          </a:p>
        </p:txBody>
      </p:sp>
      <p:sp>
        <p:nvSpPr>
          <p:cNvPr id="3" name="Text Placeholder 2">
            <a:extLst>
              <a:ext uri="{FF2B5EF4-FFF2-40B4-BE49-F238E27FC236}">
                <a16:creationId xmlns:a16="http://schemas.microsoft.com/office/drawing/2014/main" id="{1CC62CA0-73AC-C546-AFEF-40509B109260}"/>
              </a:ext>
            </a:extLst>
          </p:cNvPr>
          <p:cNvSpPr>
            <a:spLocks noGrp="1"/>
          </p:cNvSpPr>
          <p:nvPr>
            <p:ph type="body" idx="1"/>
          </p:nvPr>
        </p:nvSpPr>
        <p:spPr/>
        <p:txBody>
          <a:bodyPr>
            <a:normAutofit fontScale="85000" lnSpcReduction="20000"/>
          </a:bodyPr>
          <a:lstStyle/>
          <a:p>
            <a:pPr>
              <a:spcBef>
                <a:spcPts val="2400"/>
              </a:spcBef>
            </a:pPr>
            <a:r>
              <a:rPr lang="en-US" dirty="0"/>
              <a:t>This class will have </a:t>
            </a:r>
            <a:r>
              <a:rPr lang="en-US" b="1" u="sng" dirty="0"/>
              <a:t>individual</a:t>
            </a:r>
            <a:r>
              <a:rPr lang="en-US" dirty="0"/>
              <a:t> programming assignments that are </a:t>
            </a:r>
            <a:r>
              <a:rPr lang="en-US" b="1" u="sng" dirty="0"/>
              <a:t>intense</a:t>
            </a:r>
          </a:p>
          <a:p>
            <a:pPr lvl="1">
              <a:spcBef>
                <a:spcPts val="2400"/>
              </a:spcBef>
            </a:pPr>
            <a:r>
              <a:rPr lang="en-US" dirty="0"/>
              <a:t>The assignments will be </a:t>
            </a:r>
            <a:r>
              <a:rPr lang="en-US" b="1" u="sng" dirty="0"/>
              <a:t>real-life</a:t>
            </a:r>
            <a:r>
              <a:rPr lang="en-US" dirty="0"/>
              <a:t> programming assignments using </a:t>
            </a:r>
            <a:r>
              <a:rPr lang="en-US" b="1" u="sng" dirty="0"/>
              <a:t>real-world</a:t>
            </a:r>
            <a:r>
              <a:rPr lang="en-US" dirty="0"/>
              <a:t> datasets (no toy datasets here)</a:t>
            </a:r>
          </a:p>
          <a:p>
            <a:pPr lvl="2">
              <a:spcBef>
                <a:spcPts val="2400"/>
              </a:spcBef>
            </a:pPr>
            <a:r>
              <a:rPr lang="en-US" dirty="0"/>
              <a:t>You will get hands-on experience on scraping, processing, cleaning, and analyzing textual data – things you will actually need to know at your current/future work</a:t>
            </a:r>
          </a:p>
          <a:p>
            <a:pPr lvl="2">
              <a:spcBef>
                <a:spcPts val="2400"/>
              </a:spcBef>
            </a:pPr>
            <a:r>
              <a:rPr lang="en-US" dirty="0"/>
              <a:t>The focus is on building end-to-end </a:t>
            </a:r>
            <a:r>
              <a:rPr lang="en-US" b="1" u="sng" dirty="0"/>
              <a:t>actual</a:t>
            </a:r>
            <a:r>
              <a:rPr lang="en-US" dirty="0"/>
              <a:t> NLP systems</a:t>
            </a:r>
          </a:p>
          <a:p>
            <a:pPr lvl="1">
              <a:spcBef>
                <a:spcPts val="2400"/>
              </a:spcBef>
            </a:pPr>
            <a:r>
              <a:rPr lang="en-US" dirty="0"/>
              <a:t>Require experience in Python programming and for machine learning</a:t>
            </a:r>
          </a:p>
        </p:txBody>
      </p:sp>
    </p:spTree>
    <p:extLst>
      <p:ext uri="{BB962C8B-B14F-4D97-AF65-F5344CB8AC3E}">
        <p14:creationId xmlns:p14="http://schemas.microsoft.com/office/powerpoint/2010/main" val="45195193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2072</TotalTime>
  <Words>4072</Words>
  <Application>Microsoft Macintosh PowerPoint</Application>
  <PresentationFormat>Custom</PresentationFormat>
  <Paragraphs>477</Paragraphs>
  <Slides>77</Slides>
  <Notes>10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 Black</vt:lpstr>
      <vt:lpstr>Chalkduster</vt:lpstr>
      <vt:lpstr>Didot</vt:lpstr>
      <vt:lpstr>Helvetica</vt:lpstr>
      <vt:lpstr>Helvetica Light</vt:lpstr>
      <vt:lpstr>Helvetica Neue</vt:lpstr>
      <vt:lpstr>White</vt:lpstr>
      <vt:lpstr>Introduction to  Natural Language Processing  CS505 Spring 2022</vt:lpstr>
      <vt:lpstr>Course Information</vt:lpstr>
      <vt:lpstr>Course Information</vt:lpstr>
      <vt:lpstr>Professor Wijaya</vt:lpstr>
      <vt:lpstr>What will you learn?</vt:lpstr>
      <vt:lpstr>Topics</vt:lpstr>
      <vt:lpstr>Assignments</vt:lpstr>
      <vt:lpstr>Grading</vt:lpstr>
      <vt:lpstr>About Assignments</vt:lpstr>
      <vt:lpstr>Important Dates</vt:lpstr>
      <vt:lpstr>About Assignments</vt:lpstr>
      <vt:lpstr>Mark Your Dates</vt:lpstr>
      <vt:lpstr>Introduction</vt:lpstr>
      <vt:lpstr>Introduction</vt:lpstr>
      <vt:lpstr>Goal of NLP</vt:lpstr>
      <vt:lpstr>Goal of NLP</vt:lpstr>
      <vt:lpstr>Goal of NLP-practitioner</vt:lpstr>
      <vt:lpstr>To A Computer</vt:lpstr>
      <vt:lpstr>To A Computer</vt:lpstr>
      <vt:lpstr>Goal of NLP</vt:lpstr>
      <vt:lpstr>Goal of NLP</vt:lpstr>
      <vt:lpstr>Knowledge of Language</vt:lpstr>
      <vt:lpstr>Knowledge of Language</vt:lpstr>
      <vt:lpstr>Knowledge of Language</vt:lpstr>
      <vt:lpstr>Knowledge of Language</vt:lpstr>
      <vt:lpstr>Knowledge of Language</vt:lpstr>
      <vt:lpstr>Knowledge of Language</vt:lpstr>
      <vt:lpstr>Goal of NLP</vt:lpstr>
      <vt:lpstr>Ambiguity</vt:lpstr>
      <vt:lpstr>Ambiguity</vt:lpstr>
      <vt:lpstr>Ambiguity</vt:lpstr>
      <vt:lpstr>Goal of NLP</vt:lpstr>
      <vt:lpstr>Goal of NLP</vt:lpstr>
      <vt:lpstr>Models</vt:lpstr>
      <vt:lpstr>Models</vt:lpstr>
      <vt:lpstr>Models</vt:lpstr>
      <vt:lpstr>End of Lecture 1</vt:lpstr>
      <vt:lpstr>Beginning of Lecture 2</vt:lpstr>
      <vt:lpstr>Goal of NLP</vt:lpstr>
      <vt:lpstr>Goal of NLP</vt:lpstr>
      <vt:lpstr>Algorithms</vt:lpstr>
      <vt:lpstr>Goal of NLP</vt:lpstr>
      <vt:lpstr>NLP and the Measure of Intelligence</vt:lpstr>
      <vt:lpstr>NLP and the Measure of Intelligence</vt:lpstr>
      <vt:lpstr>NLP and the Measure of Intelligence</vt:lpstr>
      <vt:lpstr>NLP and the Measure of Intelligence</vt:lpstr>
      <vt:lpstr>NLP and the Measure of Intelligence</vt:lpstr>
      <vt:lpstr>An Exciting Time for NLP!</vt:lpstr>
      <vt:lpstr>An Exciting Time for NLP!</vt:lpstr>
      <vt:lpstr>State of the Art</vt:lpstr>
      <vt:lpstr>State of the Art</vt:lpstr>
      <vt:lpstr>Machine Translation</vt:lpstr>
      <vt:lpstr>Machine Translation</vt:lpstr>
      <vt:lpstr>Machine Translation</vt:lpstr>
      <vt:lpstr>Machine Translation</vt:lpstr>
      <vt:lpstr>Machine Translation</vt:lpstr>
      <vt:lpstr>Machine Translation</vt:lpstr>
      <vt:lpstr>Lessons so far</vt:lpstr>
      <vt:lpstr>PowerPoint Presentation</vt:lpstr>
      <vt:lpstr>The State</vt:lpstr>
      <vt:lpstr>The State</vt:lpstr>
      <vt:lpstr>The State</vt:lpstr>
      <vt:lpstr>The State</vt:lpstr>
      <vt:lpstr>Findings</vt:lpstr>
      <vt:lpstr>PowerPoint Presentation</vt:lpstr>
      <vt:lpstr>Findings</vt:lpstr>
      <vt:lpstr>Findings</vt:lpstr>
      <vt:lpstr>Typology</vt:lpstr>
      <vt:lpstr>Conference Inclusion</vt:lpstr>
      <vt:lpstr>Conference Inclusion</vt:lpstr>
      <vt:lpstr>Conference Inclusion</vt:lpstr>
      <vt:lpstr>Entity Embedding Analysis</vt:lpstr>
      <vt:lpstr>Entity Embedding Analysis</vt:lpstr>
      <vt:lpstr>Entity Embedding Analysis</vt:lpstr>
      <vt:lpstr>Conclusion</vt:lpstr>
      <vt:lpstr>Still so much to do!</vt:lpstr>
      <vt:lpstr>Toward More Human-like Learning and Thinking Machines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Natural Language Processing</dc:title>
  <cp:lastModifiedBy>Wijaya, Derry</cp:lastModifiedBy>
  <cp:revision>35</cp:revision>
  <dcterms:modified xsi:type="dcterms:W3CDTF">2022-01-20T18:21:47Z</dcterms:modified>
</cp:coreProperties>
</file>